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8" r:id="rId10"/>
    <p:sldId id="271" r:id="rId11"/>
    <p:sldId id="264" r:id="rId12"/>
    <p:sldId id="266" r:id="rId13"/>
    <p:sldId id="267" r:id="rId14"/>
    <p:sldId id="269" r:id="rId15"/>
    <p:sldId id="270" r:id="rId16"/>
    <p:sldId id="291" r:id="rId17"/>
  </p:sldIdLst>
  <p:sldSz cx="12192000" cy="6858000"/>
  <p:notesSz cx="6858000" cy="9144000"/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zJuJQGO83U2lLEHWy7XHpg==" hashData="MXbbJmr9s5t+qNf6qhN/fYF8S6DjBgUsBgwVVYbpyxN9AntMPM6dCp/6stdyc9kbS/tMHciCibG4U9BFMLn7Ug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4794"/>
    <a:srgbClr val="EEF9FF"/>
    <a:srgbClr val="D2EBFE"/>
    <a:srgbClr val="76C1FC"/>
    <a:srgbClr val="B4DEFE"/>
    <a:srgbClr val="FFFFFF"/>
    <a:srgbClr val="8FCBFD"/>
    <a:srgbClr val="E5F6FF"/>
    <a:srgbClr val="D4F0FF"/>
    <a:srgbClr val="7DC3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7480F7-5337-415F-823A-D53F4B059C79}" type="datetimeFigureOut">
              <a:rPr lang="vi-VN" smtClean="0"/>
              <a:t>09/12/2025</a:t>
            </a:fld>
            <a:endParaRPr lang="vi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vi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0A5A50-EEA7-4198-91C9-36B0DA6A4ED1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830442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A5A50-EEA7-4198-91C9-36B0DA6A4ED1}" type="slidenum">
              <a:rPr lang="vi-VN" smtClean="0"/>
              <a:t>1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845548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A5A50-EEA7-4198-91C9-36B0DA6A4ED1}" type="slidenum">
              <a:rPr lang="vi-VN" smtClean="0"/>
              <a:t>8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552946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A5A50-EEA7-4198-91C9-36B0DA6A4ED1}" type="slidenum">
              <a:rPr lang="vi-VN" smtClean="0"/>
              <a:t>11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5352481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A5A50-EEA7-4198-91C9-36B0DA6A4ED1}" type="slidenum">
              <a:rPr lang="vi-VN" smtClean="0"/>
              <a:t>14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82235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7D339-C011-E86E-0534-7EBD61B5CE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866F1A-C7EE-4DDA-86CA-80B5E16E57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F6EA84-9F3F-DE46-96D4-A913D7F0C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26A78-F6C5-4006-8F59-01C5626A27F3}" type="datetimeFigureOut">
              <a:rPr lang="vi-VN" smtClean="0"/>
              <a:t>09/12/2025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9E7616-D131-0049-AEE6-825F8A7BC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BD38C7-7F12-F4EA-A1AE-7795EC30F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A9132-00B6-408F-B901-80DF2C70421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734418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8302C-29DF-C33C-903F-D5A726095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12ABC0-AA08-78C6-E3FD-AEBF082777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B69CEC-ECD1-7693-6C4E-FCB9BB48B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26A78-F6C5-4006-8F59-01C5626A27F3}" type="datetimeFigureOut">
              <a:rPr lang="vi-VN" smtClean="0"/>
              <a:t>09/12/2025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F1548C-013E-CDE9-5480-F852DB854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7457C2-964F-B964-E27F-BA154812B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A9132-00B6-408F-B901-80DF2C70421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130642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600E7-3235-4827-4A65-C7E79CC97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4BF9D-7E5D-CC88-723A-12AFDD7D41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A763D0-F3D5-DD34-7C57-2E85F51C1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26A78-F6C5-4006-8F59-01C5626A27F3}" type="datetimeFigureOut">
              <a:rPr lang="vi-VN" smtClean="0"/>
              <a:t>09/12/2025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F82B81-E53C-F34F-F5BD-D72EC0EA1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A581B8-44C6-EA48-2550-6723E69DB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A9132-00B6-408F-B901-80DF2C70421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695997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617E9-F26D-51BE-EC93-3B175DFC4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D8298C-5B96-F392-B587-FA15380D75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E7E9C3-1960-EF23-6C4B-EBFE7CD3E7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448E57-6CDE-BA34-2E5A-A57C4ED6E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26A78-F6C5-4006-8F59-01C5626A27F3}" type="datetimeFigureOut">
              <a:rPr lang="vi-VN" smtClean="0"/>
              <a:t>09/12/2025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102AC5-E029-9F75-D2C6-3BF2A9577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C901A7-567A-F82B-3A32-D9DCE60F2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A9132-00B6-408F-B901-80DF2C70421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460280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9B4DB-7F49-5070-778D-2E744A22F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830835-408D-A38A-4018-F6468390A2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193A77-7CBB-F574-CDD9-24E6789E12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91E8B5-00DC-EFE9-B282-F12B9E5FF2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B788D3-DD06-8004-0298-692AC8D012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869AAA-C5AB-8B9B-A2C8-CCF3FDCA0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26A78-F6C5-4006-8F59-01C5626A27F3}" type="datetimeFigureOut">
              <a:rPr lang="vi-VN" smtClean="0"/>
              <a:t>09/12/2025</a:t>
            </a:fld>
            <a:endParaRPr lang="vi-V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B04D7A-F0D8-00B6-2F6A-0F48FE8C8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3FBF33-9A8B-BF86-6006-2971D463D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A9132-00B6-408F-B901-80DF2C70421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76848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BD678-DFC8-A1C0-053D-224CCEE07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A989E3-D988-D289-4D93-93EDCF19F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26A78-F6C5-4006-8F59-01C5626A27F3}" type="datetimeFigureOut">
              <a:rPr lang="vi-VN" smtClean="0"/>
              <a:t>09/12/2025</a:t>
            </a:fld>
            <a:endParaRPr lang="vi-V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B6EC3A-4EEF-7A14-F807-E5940C6B4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F8F266-1816-F630-19D6-BEEEB7CAA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A9132-00B6-408F-B901-80DF2C70421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258076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659A2D-EF1F-3331-E892-E03FCA19A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26A78-F6C5-4006-8F59-01C5626A27F3}" type="datetimeFigureOut">
              <a:rPr lang="vi-VN" smtClean="0"/>
              <a:t>09/12/2025</a:t>
            </a:fld>
            <a:endParaRPr lang="vi-V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8885C7-C595-3C00-683F-0D7C8F75D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D6FAB9-E9AB-AF4E-5C41-65AEF375E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A9132-00B6-408F-B901-80DF2C70421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462532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25944-993D-A751-35A2-85600D286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694AF1-DFB8-4153-92AA-CAC685595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776B4C-C2CC-7BCC-800F-7FF07CABED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6E99D2-DE34-6396-83A0-5B817D3F1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26A78-F6C5-4006-8F59-01C5626A27F3}" type="datetimeFigureOut">
              <a:rPr lang="vi-VN" smtClean="0"/>
              <a:t>09/12/2025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6D7E56-DD4B-2508-B6F6-1B60B6359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4E3768-92BA-EE0C-F6F9-3663CB531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A9132-00B6-408F-B901-80DF2C70421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482972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43CB1-3856-A4AF-C870-72EBBCF6F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11DEBA-D0E7-E6E6-C5C6-E8DF973B4A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5580D7-0EC7-0CA7-F363-42E911CC48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E0E809-5574-68D0-504A-F08372B8F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26A78-F6C5-4006-8F59-01C5626A27F3}" type="datetimeFigureOut">
              <a:rPr lang="vi-VN" smtClean="0"/>
              <a:t>09/12/2025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BE23C4-F546-F1BC-64DE-41D0CB773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A6010E-0293-3DF9-191E-685173EDC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A9132-00B6-408F-B901-80DF2C70421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526857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9C64B-C87B-0DCA-34A6-16D46A6FD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8E74D1-A3E4-784A-A1C6-B7A0B175FA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B126CE-B29F-8AAD-8126-605492934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26A78-F6C5-4006-8F59-01C5626A27F3}" type="datetimeFigureOut">
              <a:rPr lang="vi-VN" smtClean="0"/>
              <a:t>09/12/2025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FC8E68-1F36-3486-F4EA-14F88BAA7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56F68D-D494-47F2-870D-8CE6F12BD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A9132-00B6-408F-B901-80DF2C70421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622360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F4F68B-F4CA-B242-3534-8135FE97A7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C2B01A-DD67-BA5C-BED1-94CA34C3C1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D51A76-BF88-3748-63D8-2CC7E9113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26A78-F6C5-4006-8F59-01C5626A27F3}" type="datetimeFigureOut">
              <a:rPr lang="vi-VN" smtClean="0"/>
              <a:t>09/12/2025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D07B7F-FF04-A7A1-3B95-8C4A0B8F7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ADC9A6-E542-64C2-9CF7-68F64A664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A9132-00B6-408F-B901-80DF2C70421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37238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5577EE-290E-CDA4-4C92-5BE1094F1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206BA3-E030-1D7A-2086-3673C67475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CF422E-3793-3393-2C26-7BDCE6B4D3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B26A78-F6C5-4006-8F59-01C5626A27F3}" type="datetimeFigureOut">
              <a:rPr lang="vi-VN" smtClean="0"/>
              <a:t>09/12/2025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A19384-86C2-A04D-C4BB-910716CC42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32F69A-E4B4-1278-E4EF-C1D1098294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DA9132-00B6-408F-B901-80DF2C70421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113709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f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10" Type="http://schemas.openxmlformats.org/officeDocument/2006/relationships/image" Target="../media/image27.jpg"/><Relationship Id="rId4" Type="http://schemas.openxmlformats.org/officeDocument/2006/relationships/image" Target="../media/image21.png"/><Relationship Id="rId9" Type="http://schemas.openxmlformats.org/officeDocument/2006/relationships/image" Target="../media/image2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svg"/><Relationship Id="rId7" Type="http://schemas.openxmlformats.org/officeDocument/2006/relationships/image" Target="../media/image38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sv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sv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jpg"/><Relationship Id="rId7" Type="http://schemas.openxmlformats.org/officeDocument/2006/relationships/image" Target="../media/image47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svg"/><Relationship Id="rId4" Type="http://schemas.openxmlformats.org/officeDocument/2006/relationships/image" Target="../media/image44.png"/><Relationship Id="rId9" Type="http://schemas.openxmlformats.org/officeDocument/2006/relationships/image" Target="../media/image49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sv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45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sv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45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7.png"/><Relationship Id="rId3" Type="http://schemas.openxmlformats.org/officeDocument/2006/relationships/image" Target="../media/image50.png"/><Relationship Id="rId7" Type="http://schemas.openxmlformats.org/officeDocument/2006/relationships/image" Target="../media/image53.png"/><Relationship Id="rId12" Type="http://schemas.openxmlformats.org/officeDocument/2006/relationships/image" Target="../media/image56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55.png"/><Relationship Id="rId5" Type="http://schemas.microsoft.com/office/2007/relationships/hdphoto" Target="../media/hdphoto3.wdp"/><Relationship Id="rId10" Type="http://schemas.openxmlformats.org/officeDocument/2006/relationships/image" Target="../media/image36.svg"/><Relationship Id="rId4" Type="http://schemas.openxmlformats.org/officeDocument/2006/relationships/image" Target="../media/image51.png"/><Relationship Id="rId9" Type="http://schemas.openxmlformats.org/officeDocument/2006/relationships/image" Target="../media/image35.png"/><Relationship Id="rId14" Type="http://schemas.openxmlformats.org/officeDocument/2006/relationships/image" Target="../media/image58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sv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svg"/><Relationship Id="rId7" Type="http://schemas.openxmlformats.org/officeDocument/2006/relationships/image" Target="../media/image66.sv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svg"/><Relationship Id="rId4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717C5ED-1AF4-DB42-F2AE-901E59CBCD9F}"/>
              </a:ext>
            </a:extLst>
          </p:cNvPr>
          <p:cNvSpPr/>
          <p:nvPr/>
        </p:nvSpPr>
        <p:spPr>
          <a:xfrm>
            <a:off x="0" y="0"/>
            <a:ext cx="5691673" cy="6858000"/>
          </a:xfrm>
          <a:prstGeom prst="rect">
            <a:avLst/>
          </a:prstGeom>
          <a:gradFill flip="none" rotWithShape="1">
            <a:gsLst>
              <a:gs pos="59000">
                <a:srgbClr val="194794"/>
              </a:gs>
              <a:gs pos="100000">
                <a:srgbClr val="4786BF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EA00938-E6C9-D616-FD60-D41DB75622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861"/>
          <a:stretch>
            <a:fillRect/>
          </a:stretch>
        </p:blipFill>
        <p:spPr>
          <a:xfrm>
            <a:off x="5672271" y="0"/>
            <a:ext cx="6519729" cy="685800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252081FD-32DB-A7F4-2BED-E19F5A705E45}"/>
              </a:ext>
            </a:extLst>
          </p:cNvPr>
          <p:cNvSpPr/>
          <p:nvPr/>
        </p:nvSpPr>
        <p:spPr>
          <a:xfrm>
            <a:off x="10326254" y="3713017"/>
            <a:ext cx="1865745" cy="3144983"/>
          </a:xfrm>
          <a:prstGeom prst="rect">
            <a:avLst/>
          </a:prstGeom>
          <a:solidFill>
            <a:schemeClr val="tx2">
              <a:lumMod val="90000"/>
              <a:lumOff val="1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E0C0A41-7AD2-2EA7-0CB5-9F74AFEEFA9F}"/>
              </a:ext>
            </a:extLst>
          </p:cNvPr>
          <p:cNvSpPr txBox="1"/>
          <p:nvPr/>
        </p:nvSpPr>
        <p:spPr>
          <a:xfrm>
            <a:off x="2265754" y="1568792"/>
            <a:ext cx="9011846" cy="2919743"/>
          </a:xfrm>
          <a:custGeom>
            <a:avLst/>
            <a:gdLst/>
            <a:ahLst/>
            <a:cxnLst/>
            <a:rect l="l" t="t" r="r" b="b"/>
            <a:pathLst>
              <a:path w="8242032" h="2919743">
                <a:moveTo>
                  <a:pt x="6070006" y="948336"/>
                </a:moveTo>
                <a:lnTo>
                  <a:pt x="6070006" y="2194325"/>
                </a:lnTo>
                <a:lnTo>
                  <a:pt x="6326734" y="2194325"/>
                </a:lnTo>
                <a:lnTo>
                  <a:pt x="6326734" y="948336"/>
                </a:lnTo>
                <a:close/>
                <a:moveTo>
                  <a:pt x="7048179" y="931221"/>
                </a:moveTo>
                <a:cubicBezTo>
                  <a:pt x="6969449" y="931221"/>
                  <a:pt x="6898135" y="945198"/>
                  <a:pt x="6834238" y="973153"/>
                </a:cubicBezTo>
                <a:cubicBezTo>
                  <a:pt x="6770342" y="1001108"/>
                  <a:pt x="6716001" y="1041044"/>
                  <a:pt x="6671216" y="1092960"/>
                </a:cubicBezTo>
                <a:cubicBezTo>
                  <a:pt x="6626431" y="1144876"/>
                  <a:pt x="6591772" y="1207917"/>
                  <a:pt x="6567241" y="1282083"/>
                </a:cubicBezTo>
                <a:cubicBezTo>
                  <a:pt x="6542709" y="1356249"/>
                  <a:pt x="6530443" y="1439258"/>
                  <a:pt x="6530443" y="1531110"/>
                </a:cubicBezTo>
                <a:lnTo>
                  <a:pt x="6530443" y="1613263"/>
                </a:lnTo>
                <a:cubicBezTo>
                  <a:pt x="6530443" y="1705115"/>
                  <a:pt x="6542281" y="1787981"/>
                  <a:pt x="6565957" y="1861862"/>
                </a:cubicBezTo>
                <a:cubicBezTo>
                  <a:pt x="6589633" y="1935743"/>
                  <a:pt x="6623578" y="1998641"/>
                  <a:pt x="6667793" y="2050557"/>
                </a:cubicBezTo>
                <a:cubicBezTo>
                  <a:pt x="6712007" y="2102473"/>
                  <a:pt x="6765920" y="2142266"/>
                  <a:pt x="6829532" y="2169936"/>
                </a:cubicBezTo>
                <a:cubicBezTo>
                  <a:pt x="6893143" y="2197606"/>
                  <a:pt x="6964884" y="2211440"/>
                  <a:pt x="7044756" y="2211440"/>
                </a:cubicBezTo>
                <a:cubicBezTo>
                  <a:pt x="7121774" y="2211440"/>
                  <a:pt x="7190378" y="2200743"/>
                  <a:pt x="7250566" y="2179349"/>
                </a:cubicBezTo>
                <a:cubicBezTo>
                  <a:pt x="7310755" y="2157955"/>
                  <a:pt x="7361958" y="2128289"/>
                  <a:pt x="7404176" y="2090350"/>
                </a:cubicBezTo>
                <a:cubicBezTo>
                  <a:pt x="7446393" y="2052411"/>
                  <a:pt x="7479483" y="2006913"/>
                  <a:pt x="7503444" y="1953856"/>
                </a:cubicBezTo>
                <a:cubicBezTo>
                  <a:pt x="7527406" y="1900799"/>
                  <a:pt x="7541668" y="1842607"/>
                  <a:pt x="7546232" y="1779281"/>
                </a:cubicBezTo>
                <a:lnTo>
                  <a:pt x="7289504" y="1779281"/>
                </a:lnTo>
                <a:cubicBezTo>
                  <a:pt x="7286651" y="1816364"/>
                  <a:pt x="7279805" y="1848883"/>
                  <a:pt x="7268966" y="1876838"/>
                </a:cubicBezTo>
                <a:cubicBezTo>
                  <a:pt x="7258126" y="1904792"/>
                  <a:pt x="7242865" y="1928041"/>
                  <a:pt x="7223182" y="1946582"/>
                </a:cubicBezTo>
                <a:cubicBezTo>
                  <a:pt x="7203500" y="1965124"/>
                  <a:pt x="7178968" y="1978958"/>
                  <a:pt x="7149587" y="1988087"/>
                </a:cubicBezTo>
                <a:cubicBezTo>
                  <a:pt x="7120205" y="1997215"/>
                  <a:pt x="7085262" y="2001779"/>
                  <a:pt x="7044756" y="2001779"/>
                </a:cubicBezTo>
                <a:cubicBezTo>
                  <a:pt x="6999115" y="2001779"/>
                  <a:pt x="6960178" y="1993649"/>
                  <a:pt x="6927944" y="1977390"/>
                </a:cubicBezTo>
                <a:cubicBezTo>
                  <a:pt x="6895711" y="1961130"/>
                  <a:pt x="6869467" y="1936741"/>
                  <a:pt x="6849214" y="1904222"/>
                </a:cubicBezTo>
                <a:cubicBezTo>
                  <a:pt x="6828961" y="1871703"/>
                  <a:pt x="6814128" y="1831197"/>
                  <a:pt x="6804715" y="1782704"/>
                </a:cubicBezTo>
                <a:cubicBezTo>
                  <a:pt x="6795301" y="1734211"/>
                  <a:pt x="6790595" y="1677730"/>
                  <a:pt x="6790595" y="1613263"/>
                </a:cubicBezTo>
                <a:lnTo>
                  <a:pt x="6790595" y="1529398"/>
                </a:lnTo>
                <a:cubicBezTo>
                  <a:pt x="6790595" y="1397041"/>
                  <a:pt x="6811846" y="1299341"/>
                  <a:pt x="6854349" y="1236300"/>
                </a:cubicBezTo>
                <a:cubicBezTo>
                  <a:pt x="6896852" y="1173259"/>
                  <a:pt x="6961462" y="1141738"/>
                  <a:pt x="7048179" y="1141738"/>
                </a:cubicBezTo>
                <a:cubicBezTo>
                  <a:pt x="7090396" y="1141738"/>
                  <a:pt x="7126338" y="1146730"/>
                  <a:pt x="7156005" y="1156714"/>
                </a:cubicBezTo>
                <a:cubicBezTo>
                  <a:pt x="7185671" y="1166698"/>
                  <a:pt x="7209918" y="1181389"/>
                  <a:pt x="7228745" y="1200786"/>
                </a:cubicBezTo>
                <a:cubicBezTo>
                  <a:pt x="7247572" y="1220183"/>
                  <a:pt x="7261977" y="1244144"/>
                  <a:pt x="7271960" y="1272670"/>
                </a:cubicBezTo>
                <a:cubicBezTo>
                  <a:pt x="7281944" y="1301195"/>
                  <a:pt x="7288362" y="1333999"/>
                  <a:pt x="7291215" y="1371082"/>
                </a:cubicBezTo>
                <a:lnTo>
                  <a:pt x="7547944" y="1371082"/>
                </a:lnTo>
                <a:cubicBezTo>
                  <a:pt x="7541668" y="1307756"/>
                  <a:pt x="7526835" y="1249136"/>
                  <a:pt x="7503444" y="1195223"/>
                </a:cubicBezTo>
                <a:cubicBezTo>
                  <a:pt x="7480053" y="1141310"/>
                  <a:pt x="7447534" y="1094814"/>
                  <a:pt x="7405887" y="1055734"/>
                </a:cubicBezTo>
                <a:cubicBezTo>
                  <a:pt x="7364240" y="1016654"/>
                  <a:pt x="7313608" y="986132"/>
                  <a:pt x="7253990" y="964168"/>
                </a:cubicBezTo>
                <a:cubicBezTo>
                  <a:pt x="7194372" y="942203"/>
                  <a:pt x="7125768" y="931221"/>
                  <a:pt x="7048179" y="931221"/>
                </a:cubicBezTo>
                <a:close/>
                <a:moveTo>
                  <a:pt x="5423274" y="931221"/>
                </a:moveTo>
                <a:cubicBezTo>
                  <a:pt x="5355954" y="931221"/>
                  <a:pt x="5294196" y="939636"/>
                  <a:pt x="5238001" y="956466"/>
                </a:cubicBezTo>
                <a:cubicBezTo>
                  <a:pt x="5181806" y="973296"/>
                  <a:pt x="5133313" y="996829"/>
                  <a:pt x="5092522" y="1027066"/>
                </a:cubicBezTo>
                <a:cubicBezTo>
                  <a:pt x="5051730" y="1057303"/>
                  <a:pt x="5020067" y="1093958"/>
                  <a:pt x="4997532" y="1137032"/>
                </a:cubicBezTo>
                <a:cubicBezTo>
                  <a:pt x="4974997" y="1180105"/>
                  <a:pt x="4963730" y="1227600"/>
                  <a:pt x="4963730" y="1279516"/>
                </a:cubicBezTo>
                <a:cubicBezTo>
                  <a:pt x="4963730" y="1333714"/>
                  <a:pt x="4974712" y="1381066"/>
                  <a:pt x="4996676" y="1421572"/>
                </a:cubicBezTo>
                <a:cubicBezTo>
                  <a:pt x="5018641" y="1462078"/>
                  <a:pt x="5048593" y="1497878"/>
                  <a:pt x="5086531" y="1528971"/>
                </a:cubicBezTo>
                <a:cubicBezTo>
                  <a:pt x="5124470" y="1560063"/>
                  <a:pt x="5168685" y="1587020"/>
                  <a:pt x="5219174" y="1609840"/>
                </a:cubicBezTo>
                <a:cubicBezTo>
                  <a:pt x="5269664" y="1632660"/>
                  <a:pt x="5323435" y="1653199"/>
                  <a:pt x="5380485" y="1671455"/>
                </a:cubicBezTo>
                <a:cubicBezTo>
                  <a:pt x="5430690" y="1687429"/>
                  <a:pt x="5471624" y="1702547"/>
                  <a:pt x="5503287" y="1716810"/>
                </a:cubicBezTo>
                <a:cubicBezTo>
                  <a:pt x="5534951" y="1731073"/>
                  <a:pt x="5559768" y="1745621"/>
                  <a:pt x="5577739" y="1760454"/>
                </a:cubicBezTo>
                <a:cubicBezTo>
                  <a:pt x="5595709" y="1775287"/>
                  <a:pt x="5607833" y="1791404"/>
                  <a:pt x="5614109" y="1808805"/>
                </a:cubicBezTo>
                <a:cubicBezTo>
                  <a:pt x="5620384" y="1826205"/>
                  <a:pt x="5623522" y="1845745"/>
                  <a:pt x="5623522" y="1867424"/>
                </a:cubicBezTo>
                <a:cubicBezTo>
                  <a:pt x="5623522" y="1887392"/>
                  <a:pt x="5619671" y="1906076"/>
                  <a:pt x="5611969" y="1923477"/>
                </a:cubicBezTo>
                <a:cubicBezTo>
                  <a:pt x="5604267" y="1940877"/>
                  <a:pt x="5592429" y="1955853"/>
                  <a:pt x="5576455" y="1968404"/>
                </a:cubicBezTo>
                <a:cubicBezTo>
                  <a:pt x="5560481" y="1980955"/>
                  <a:pt x="5540228" y="1990797"/>
                  <a:pt x="5515696" y="1997928"/>
                </a:cubicBezTo>
                <a:cubicBezTo>
                  <a:pt x="5491164" y="2005059"/>
                  <a:pt x="5462353" y="2008625"/>
                  <a:pt x="5429264" y="2008625"/>
                </a:cubicBezTo>
                <a:cubicBezTo>
                  <a:pt x="5392181" y="2008625"/>
                  <a:pt x="5358521" y="2004917"/>
                  <a:pt x="5328284" y="1997500"/>
                </a:cubicBezTo>
                <a:cubicBezTo>
                  <a:pt x="5298047" y="1990083"/>
                  <a:pt x="5272232" y="1978245"/>
                  <a:pt x="5250838" y="1961986"/>
                </a:cubicBezTo>
                <a:cubicBezTo>
                  <a:pt x="5229444" y="1945726"/>
                  <a:pt x="5212756" y="1924475"/>
                  <a:pt x="5200776" y="1898232"/>
                </a:cubicBezTo>
                <a:cubicBezTo>
                  <a:pt x="5188795" y="1871988"/>
                  <a:pt x="5182805" y="1840040"/>
                  <a:pt x="5182805" y="1802386"/>
                </a:cubicBezTo>
                <a:lnTo>
                  <a:pt x="4925220" y="1802386"/>
                </a:lnTo>
                <a:cubicBezTo>
                  <a:pt x="4925220" y="1849168"/>
                  <a:pt x="4931924" y="1891813"/>
                  <a:pt x="4945331" y="1930323"/>
                </a:cubicBezTo>
                <a:cubicBezTo>
                  <a:pt x="4958738" y="1968832"/>
                  <a:pt x="4977279" y="2003205"/>
                  <a:pt x="5000955" y="2033442"/>
                </a:cubicBezTo>
                <a:cubicBezTo>
                  <a:pt x="5024631" y="2063679"/>
                  <a:pt x="5052444" y="2089922"/>
                  <a:pt x="5084392" y="2112172"/>
                </a:cubicBezTo>
                <a:cubicBezTo>
                  <a:pt x="5116340" y="2134422"/>
                  <a:pt x="5150999" y="2152963"/>
                  <a:pt x="5188367" y="2167797"/>
                </a:cubicBezTo>
                <a:cubicBezTo>
                  <a:pt x="5225735" y="2182630"/>
                  <a:pt x="5264958" y="2193612"/>
                  <a:pt x="5306034" y="2200743"/>
                </a:cubicBezTo>
                <a:cubicBezTo>
                  <a:pt x="5347111" y="2207875"/>
                  <a:pt x="5388187" y="2211440"/>
                  <a:pt x="5429264" y="2211440"/>
                </a:cubicBezTo>
                <a:cubicBezTo>
                  <a:pt x="5497725" y="2211440"/>
                  <a:pt x="5559768" y="2203596"/>
                  <a:pt x="5615392" y="2187907"/>
                </a:cubicBezTo>
                <a:cubicBezTo>
                  <a:pt x="5671017" y="2172218"/>
                  <a:pt x="5718511" y="2149683"/>
                  <a:pt x="5757876" y="2120302"/>
                </a:cubicBezTo>
                <a:cubicBezTo>
                  <a:pt x="5797241" y="2090921"/>
                  <a:pt x="5827621" y="2054836"/>
                  <a:pt x="5849015" y="2012048"/>
                </a:cubicBezTo>
                <a:cubicBezTo>
                  <a:pt x="5870409" y="1969260"/>
                  <a:pt x="5881106" y="1920481"/>
                  <a:pt x="5881106" y="1865713"/>
                </a:cubicBezTo>
                <a:cubicBezTo>
                  <a:pt x="5881106" y="1814367"/>
                  <a:pt x="5872263" y="1768441"/>
                  <a:pt x="5854577" y="1727935"/>
                </a:cubicBezTo>
                <a:cubicBezTo>
                  <a:pt x="5836892" y="1687429"/>
                  <a:pt x="5810791" y="1650917"/>
                  <a:pt x="5776275" y="1618398"/>
                </a:cubicBezTo>
                <a:cubicBezTo>
                  <a:pt x="5741760" y="1585879"/>
                  <a:pt x="5698686" y="1556783"/>
                  <a:pt x="5647055" y="1531110"/>
                </a:cubicBezTo>
                <a:cubicBezTo>
                  <a:pt x="5595424" y="1505437"/>
                  <a:pt x="5535664" y="1482046"/>
                  <a:pt x="5467773" y="1460937"/>
                </a:cubicBezTo>
                <a:cubicBezTo>
                  <a:pt x="5386761" y="1436976"/>
                  <a:pt x="5325289" y="1411161"/>
                  <a:pt x="5283357" y="1383491"/>
                </a:cubicBezTo>
                <a:cubicBezTo>
                  <a:pt x="5241424" y="1355821"/>
                  <a:pt x="5220458" y="1321448"/>
                  <a:pt x="5220458" y="1280372"/>
                </a:cubicBezTo>
                <a:cubicBezTo>
                  <a:pt x="5220458" y="1260404"/>
                  <a:pt x="5224594" y="1241577"/>
                  <a:pt x="5232867" y="1223891"/>
                </a:cubicBezTo>
                <a:cubicBezTo>
                  <a:pt x="5241139" y="1206206"/>
                  <a:pt x="5253405" y="1190802"/>
                  <a:pt x="5269664" y="1177680"/>
                </a:cubicBezTo>
                <a:cubicBezTo>
                  <a:pt x="5285924" y="1164559"/>
                  <a:pt x="5306462" y="1154289"/>
                  <a:pt x="5331279" y="1146873"/>
                </a:cubicBezTo>
                <a:cubicBezTo>
                  <a:pt x="5356096" y="1139456"/>
                  <a:pt x="5385335" y="1135748"/>
                  <a:pt x="5418995" y="1135748"/>
                </a:cubicBezTo>
                <a:cubicBezTo>
                  <a:pt x="5453796" y="1135748"/>
                  <a:pt x="5484033" y="1140169"/>
                  <a:pt x="5509706" y="1149012"/>
                </a:cubicBezTo>
                <a:cubicBezTo>
                  <a:pt x="5535378" y="1157855"/>
                  <a:pt x="5556772" y="1170264"/>
                  <a:pt x="5573888" y="1186238"/>
                </a:cubicBezTo>
                <a:cubicBezTo>
                  <a:pt x="5591003" y="1202212"/>
                  <a:pt x="5603697" y="1221324"/>
                  <a:pt x="5611969" y="1243574"/>
                </a:cubicBezTo>
                <a:cubicBezTo>
                  <a:pt x="5620241" y="1265824"/>
                  <a:pt x="5624378" y="1290070"/>
                  <a:pt x="5624378" y="1316314"/>
                </a:cubicBezTo>
                <a:lnTo>
                  <a:pt x="5881106" y="1316314"/>
                </a:lnTo>
                <a:cubicBezTo>
                  <a:pt x="5881106" y="1260404"/>
                  <a:pt x="5870267" y="1208916"/>
                  <a:pt x="5848587" y="1161849"/>
                </a:cubicBezTo>
                <a:cubicBezTo>
                  <a:pt x="5826908" y="1114782"/>
                  <a:pt x="5796100" y="1074133"/>
                  <a:pt x="5756165" y="1039903"/>
                </a:cubicBezTo>
                <a:cubicBezTo>
                  <a:pt x="5716229" y="1005672"/>
                  <a:pt x="5668022" y="979001"/>
                  <a:pt x="5611541" y="959889"/>
                </a:cubicBezTo>
                <a:cubicBezTo>
                  <a:pt x="5555061" y="940777"/>
                  <a:pt x="5492305" y="931221"/>
                  <a:pt x="5423274" y="931221"/>
                </a:cubicBezTo>
                <a:close/>
                <a:moveTo>
                  <a:pt x="34838" y="0"/>
                </a:moveTo>
                <a:lnTo>
                  <a:pt x="8207194" y="0"/>
                </a:lnTo>
                <a:lnTo>
                  <a:pt x="8207695" y="1855"/>
                </a:lnTo>
                <a:cubicBezTo>
                  <a:pt x="8230208" y="106634"/>
                  <a:pt x="8242032" y="215122"/>
                  <a:pt x="8242032" y="326239"/>
                </a:cubicBezTo>
                <a:lnTo>
                  <a:pt x="8242032" y="1310177"/>
                </a:lnTo>
                <a:cubicBezTo>
                  <a:pt x="8242032" y="2199116"/>
                  <a:pt x="7485354" y="2919743"/>
                  <a:pt x="6551945" y="2919743"/>
                </a:cubicBezTo>
                <a:lnTo>
                  <a:pt x="1690087" y="2919743"/>
                </a:lnTo>
                <a:cubicBezTo>
                  <a:pt x="756677" y="2919743"/>
                  <a:pt x="0" y="2199116"/>
                  <a:pt x="0" y="1310177"/>
                </a:cubicBezTo>
                <a:lnTo>
                  <a:pt x="0" y="326239"/>
                </a:lnTo>
                <a:cubicBezTo>
                  <a:pt x="0" y="215122"/>
                  <a:pt x="11823" y="106634"/>
                  <a:pt x="34337" y="1855"/>
                </a:cubicBezTo>
                <a:close/>
              </a:path>
            </a:pathLst>
          </a:custGeom>
          <a:solidFill>
            <a:srgbClr val="FFC000">
              <a:alpha val="9000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vi-VN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6181FE9-2107-2F7E-B941-E7D64F52204B}"/>
              </a:ext>
            </a:extLst>
          </p:cNvPr>
          <p:cNvSpPr txBox="1"/>
          <p:nvPr/>
        </p:nvSpPr>
        <p:spPr>
          <a:xfrm>
            <a:off x="2898293" y="1377766"/>
            <a:ext cx="589100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0" b="1" dirty="0">
                <a:solidFill>
                  <a:srgbClr val="194794"/>
                </a:solidFill>
                <a:latin typeface="Roboto" pitchFamily="2" charset="0"/>
                <a:ea typeface="Roboto" pitchFamily="2" charset="0"/>
              </a:rPr>
              <a:t>RUSTED</a:t>
            </a:r>
            <a:r>
              <a:rPr lang="en-US" sz="13000" dirty="0">
                <a:latin typeface="Roboto" pitchFamily="2" charset="0"/>
                <a:ea typeface="Roboto" pitchFamily="2" charset="0"/>
              </a:rPr>
              <a:t> </a:t>
            </a:r>
            <a:endParaRPr lang="vi-VN" sz="13000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7287B77-66C3-A861-B702-30A405696F1D}"/>
              </a:ext>
            </a:extLst>
          </p:cNvPr>
          <p:cNvSpPr txBox="1"/>
          <p:nvPr/>
        </p:nvSpPr>
        <p:spPr>
          <a:xfrm>
            <a:off x="3132099" y="3440545"/>
            <a:ext cx="503106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spc="6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NỀN TẢNG KÝ SỐ </a:t>
            </a:r>
          </a:p>
          <a:p>
            <a:r>
              <a:rPr lang="en-US" sz="2500" b="1" spc="6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WEB-BASED MULTI CA</a:t>
            </a:r>
            <a:endParaRPr lang="vi-VN" sz="2500" b="1" spc="600" dirty="0">
              <a:solidFill>
                <a:schemeClr val="bg1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B057DE7-0F51-D925-C6B9-3850101183D9}"/>
              </a:ext>
            </a:extLst>
          </p:cNvPr>
          <p:cNvSpPr/>
          <p:nvPr/>
        </p:nvSpPr>
        <p:spPr>
          <a:xfrm>
            <a:off x="9310255" y="6057327"/>
            <a:ext cx="1016000" cy="800673"/>
          </a:xfrm>
          <a:prstGeom prst="rect">
            <a:avLst/>
          </a:prstGeom>
          <a:solidFill>
            <a:schemeClr val="tx2">
              <a:lumMod val="75000"/>
              <a:lumOff val="25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BB5EA52-05F2-CEC9-C442-BC7D8CFA1A0E}"/>
              </a:ext>
            </a:extLst>
          </p:cNvPr>
          <p:cNvSpPr/>
          <p:nvPr/>
        </p:nvSpPr>
        <p:spPr>
          <a:xfrm>
            <a:off x="11401916" y="3241964"/>
            <a:ext cx="790083" cy="1203401"/>
          </a:xfrm>
          <a:prstGeom prst="rect">
            <a:avLst/>
          </a:prstGeom>
          <a:solidFill>
            <a:schemeClr val="tx2">
              <a:lumMod val="50000"/>
              <a:lumOff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6579099-8D9E-5DD7-D0AC-52A67D41F390}"/>
              </a:ext>
            </a:extLst>
          </p:cNvPr>
          <p:cNvSpPr/>
          <p:nvPr/>
        </p:nvSpPr>
        <p:spPr>
          <a:xfrm>
            <a:off x="5573539" y="5758192"/>
            <a:ext cx="4143393" cy="911653"/>
          </a:xfrm>
          <a:prstGeom prst="rect">
            <a:avLst/>
          </a:prstGeom>
          <a:solidFill>
            <a:srgbClr val="D4EFFF">
              <a:alpha val="8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49160E0-27A3-DDC6-9F8F-983CA20B4398}"/>
              </a:ext>
            </a:extLst>
          </p:cNvPr>
          <p:cNvSpPr/>
          <p:nvPr/>
        </p:nvSpPr>
        <p:spPr>
          <a:xfrm>
            <a:off x="9902464" y="5306302"/>
            <a:ext cx="1678707" cy="911653"/>
          </a:xfrm>
          <a:prstGeom prst="rect">
            <a:avLst/>
          </a:prstGeom>
          <a:solidFill>
            <a:schemeClr val="tx2">
              <a:lumMod val="50000"/>
              <a:lumOff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7753E34-B033-F6D6-72E1-D4792BDF6EA4}"/>
              </a:ext>
            </a:extLst>
          </p:cNvPr>
          <p:cNvSpPr/>
          <p:nvPr/>
        </p:nvSpPr>
        <p:spPr>
          <a:xfrm>
            <a:off x="9926246" y="1979822"/>
            <a:ext cx="2265754" cy="158620"/>
          </a:xfrm>
          <a:prstGeom prst="rect">
            <a:avLst/>
          </a:prstGeom>
          <a:solidFill>
            <a:srgbClr val="1947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BF1F051-E334-966D-60E8-DC91E44B4401}"/>
              </a:ext>
            </a:extLst>
          </p:cNvPr>
          <p:cNvSpPr txBox="1"/>
          <p:nvPr/>
        </p:nvSpPr>
        <p:spPr>
          <a:xfrm>
            <a:off x="1617767" y="927493"/>
            <a:ext cx="2396125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0" dirty="0">
                <a:solidFill>
                  <a:srgbClr val="194794"/>
                </a:solidFill>
                <a:latin typeface="Roboto" pitchFamily="2" charset="0"/>
                <a:ea typeface="Roboto" pitchFamily="2" charset="0"/>
              </a:rPr>
              <a:t>T</a:t>
            </a:r>
            <a:r>
              <a:rPr lang="en-US" sz="13000" dirty="0">
                <a:latin typeface="Roboto" pitchFamily="2" charset="0"/>
                <a:ea typeface="Roboto" pitchFamily="2" charset="0"/>
              </a:rPr>
              <a:t> </a:t>
            </a:r>
            <a:endParaRPr lang="vi-VN" sz="13000" dirty="0">
              <a:latin typeface="Roboto" pitchFamily="2" charset="0"/>
              <a:ea typeface="Roboto" pitchFamily="2" charset="0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A2780B9-3C77-B705-08AA-C420588EE7B7}"/>
              </a:ext>
            </a:extLst>
          </p:cNvPr>
          <p:cNvGrpSpPr/>
          <p:nvPr/>
        </p:nvGrpSpPr>
        <p:grpSpPr>
          <a:xfrm>
            <a:off x="5749318" y="6074445"/>
            <a:ext cx="1773282" cy="387221"/>
            <a:chOff x="3596931" y="6125409"/>
            <a:chExt cx="1773282" cy="387221"/>
          </a:xfrm>
        </p:grpSpPr>
        <p:pic>
          <p:nvPicPr>
            <p:cNvPr id="38" name="Graphic 37" descr="Telephone outline">
              <a:extLst>
                <a:ext uri="{FF2B5EF4-FFF2-40B4-BE49-F238E27FC236}">
                  <a16:creationId xmlns:a16="http://schemas.microsoft.com/office/drawing/2014/main" id="{9830DB0D-AC60-DDAE-81B1-DFD9E9A5DD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596931" y="6125409"/>
              <a:ext cx="387221" cy="387221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F319370-CB63-0E0B-599F-78BFBD14D8F9}"/>
                </a:ext>
              </a:extLst>
            </p:cNvPr>
            <p:cNvSpPr txBox="1"/>
            <p:nvPr/>
          </p:nvSpPr>
          <p:spPr>
            <a:xfrm>
              <a:off x="4001271" y="6193969"/>
              <a:ext cx="136894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194794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028 3622 </a:t>
              </a:r>
              <a:r>
                <a:rPr lang="en-US" sz="12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  <a:cs typeface="Roboto" pitchFamily="2" charset="0"/>
                </a:rPr>
                <a:t>2982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6A2D650-A9B6-0A4F-CB3F-A7BEDE07076A}"/>
              </a:ext>
            </a:extLst>
          </p:cNvPr>
          <p:cNvGrpSpPr/>
          <p:nvPr/>
        </p:nvGrpSpPr>
        <p:grpSpPr>
          <a:xfrm>
            <a:off x="7574196" y="6074445"/>
            <a:ext cx="2098776" cy="387221"/>
            <a:chOff x="6304369" y="6302172"/>
            <a:chExt cx="2098776" cy="387221"/>
          </a:xfrm>
        </p:grpSpPr>
        <p:pic>
          <p:nvPicPr>
            <p:cNvPr id="41" name="Graphic 40" descr="Internet outline">
              <a:extLst>
                <a:ext uri="{FF2B5EF4-FFF2-40B4-BE49-F238E27FC236}">
                  <a16:creationId xmlns:a16="http://schemas.microsoft.com/office/drawing/2014/main" id="{3A4FA6D9-F895-B1B1-65D0-A674146711D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304369" y="6302172"/>
              <a:ext cx="387221" cy="387221"/>
            </a:xfrm>
            <a:prstGeom prst="rect">
              <a:avLst/>
            </a:prstGeom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CA11B01-9752-6A78-792C-37C03634F642}"/>
                </a:ext>
              </a:extLst>
            </p:cNvPr>
            <p:cNvSpPr txBox="1"/>
            <p:nvPr/>
          </p:nvSpPr>
          <p:spPr>
            <a:xfrm>
              <a:off x="6789562" y="6342810"/>
              <a:ext cx="1613583" cy="2887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14000"/>
                </a:lnSpc>
                <a:defRPr/>
              </a:pPr>
              <a:r>
                <a:rPr lang="id-ID" sz="1200" b="1" dirty="0">
                  <a:solidFill>
                    <a:srgbClr val="19479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info@mobile-id.vn</a:t>
              </a:r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6BEF7EC4-6840-8450-B653-933CD0294EF8}"/>
              </a:ext>
            </a:extLst>
          </p:cNvPr>
          <p:cNvSpPr/>
          <p:nvPr/>
        </p:nvSpPr>
        <p:spPr>
          <a:xfrm>
            <a:off x="8890549" y="2046253"/>
            <a:ext cx="298580" cy="3359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015A9E4-A653-FC0C-34E9-CDA9D0B10B8A}"/>
              </a:ext>
            </a:extLst>
          </p:cNvPr>
          <p:cNvSpPr/>
          <p:nvPr/>
        </p:nvSpPr>
        <p:spPr>
          <a:xfrm>
            <a:off x="0" y="0"/>
            <a:ext cx="861887" cy="911653"/>
          </a:xfrm>
          <a:prstGeom prst="rect">
            <a:avLst/>
          </a:prstGeom>
          <a:solidFill>
            <a:schemeClr val="tx2">
              <a:lumMod val="50000"/>
              <a:lumOff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979D2451-5C42-C1AE-F6CF-D4F0EB1A1CA3}"/>
              </a:ext>
            </a:extLst>
          </p:cNvPr>
          <p:cNvSpPr/>
          <p:nvPr/>
        </p:nvSpPr>
        <p:spPr>
          <a:xfrm>
            <a:off x="608957" y="0"/>
            <a:ext cx="385712" cy="324966"/>
          </a:xfrm>
          <a:prstGeom prst="rect">
            <a:avLst/>
          </a:prstGeom>
          <a:solidFill>
            <a:schemeClr val="tx2">
              <a:lumMod val="50000"/>
              <a:lumOff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B5AF2E3-E2B4-96CF-06A5-9CE9D22B8195}"/>
              </a:ext>
            </a:extLst>
          </p:cNvPr>
          <p:cNvSpPr/>
          <p:nvPr/>
        </p:nvSpPr>
        <p:spPr>
          <a:xfrm>
            <a:off x="298579" y="765010"/>
            <a:ext cx="563307" cy="447970"/>
          </a:xfrm>
          <a:prstGeom prst="rect">
            <a:avLst/>
          </a:prstGeom>
          <a:solidFill>
            <a:schemeClr val="tx2">
              <a:lumMod val="50000"/>
              <a:lumOff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06C2804-E72B-9356-8DEB-DD39CFFB28F9}"/>
              </a:ext>
            </a:extLst>
          </p:cNvPr>
          <p:cNvSpPr txBox="1"/>
          <p:nvPr/>
        </p:nvSpPr>
        <p:spPr>
          <a:xfrm>
            <a:off x="659176" y="515992"/>
            <a:ext cx="5013094" cy="861774"/>
          </a:xfrm>
          <a:prstGeom prst="rect">
            <a:avLst/>
          </a:prstGeom>
          <a:noFill/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5000" kern="1900" spc="1000" dirty="0">
                <a:solidFill>
                  <a:schemeClr val="bg1"/>
                </a:solidFill>
                <a:latin typeface="+mj-lt"/>
                <a:ea typeface="Roboto" pitchFamily="2" charset="0"/>
              </a:rPr>
              <a:t>TỔNG QUAN</a:t>
            </a:r>
            <a:endParaRPr lang="vi-VN" sz="5000" kern="1900" spc="1000" dirty="0">
              <a:solidFill>
                <a:schemeClr val="bg1"/>
              </a:solidFill>
              <a:latin typeface="+mj-lt"/>
              <a:ea typeface="Roboto" pitchFamily="2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3155FAC-CA09-A835-85B6-005EC7DD9076}"/>
              </a:ext>
            </a:extLst>
          </p:cNvPr>
          <p:cNvSpPr/>
          <p:nvPr/>
        </p:nvSpPr>
        <p:spPr>
          <a:xfrm>
            <a:off x="-5221" y="6065413"/>
            <a:ext cx="790083" cy="800673"/>
          </a:xfrm>
          <a:prstGeom prst="rect">
            <a:avLst/>
          </a:prstGeom>
          <a:solidFill>
            <a:srgbClr val="7CC6FD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30E39C7-FC9D-4364-55DB-622CFD317DF7}"/>
              </a:ext>
            </a:extLst>
          </p:cNvPr>
          <p:cNvSpPr/>
          <p:nvPr/>
        </p:nvSpPr>
        <p:spPr>
          <a:xfrm>
            <a:off x="780532" y="6065413"/>
            <a:ext cx="790083" cy="800673"/>
          </a:xfrm>
          <a:prstGeom prst="rect">
            <a:avLst/>
          </a:prstGeom>
          <a:solidFill>
            <a:srgbClr val="B7E1FF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B1E83B1D-A3C8-0ACC-A15B-E65E88942DEB}"/>
              </a:ext>
            </a:extLst>
          </p:cNvPr>
          <p:cNvSpPr/>
          <p:nvPr/>
        </p:nvSpPr>
        <p:spPr>
          <a:xfrm>
            <a:off x="1569854" y="6065413"/>
            <a:ext cx="790083" cy="800673"/>
          </a:xfrm>
          <a:prstGeom prst="rect">
            <a:avLst/>
          </a:prstGeom>
          <a:solidFill>
            <a:srgbClr val="D4F0FF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46A1CE-358C-4C9D-915B-9179A7DE8748}"/>
              </a:ext>
            </a:extLst>
          </p:cNvPr>
          <p:cNvSpPr/>
          <p:nvPr/>
        </p:nvSpPr>
        <p:spPr>
          <a:xfrm>
            <a:off x="2358439" y="6065413"/>
            <a:ext cx="790083" cy="800673"/>
          </a:xfrm>
          <a:prstGeom prst="rect">
            <a:avLst/>
          </a:prstGeom>
          <a:solidFill>
            <a:srgbClr val="E5F6FF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7831D7A-D81F-D2FC-096C-419403D7830B}"/>
              </a:ext>
            </a:extLst>
          </p:cNvPr>
          <p:cNvSpPr/>
          <p:nvPr/>
        </p:nvSpPr>
        <p:spPr>
          <a:xfrm>
            <a:off x="-8821" y="5273772"/>
            <a:ext cx="790083" cy="800673"/>
          </a:xfrm>
          <a:prstGeom prst="rect">
            <a:avLst/>
          </a:prstGeom>
          <a:solidFill>
            <a:srgbClr val="00B0F0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6507198C-C942-1785-2E00-34089A90DF2D}"/>
              </a:ext>
            </a:extLst>
          </p:cNvPr>
          <p:cNvSpPr/>
          <p:nvPr/>
        </p:nvSpPr>
        <p:spPr>
          <a:xfrm>
            <a:off x="769591" y="5273772"/>
            <a:ext cx="790083" cy="800673"/>
          </a:xfrm>
          <a:prstGeom prst="rect">
            <a:avLst/>
          </a:prstGeom>
          <a:solidFill>
            <a:srgbClr val="8FCBFD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11668B8-E0DD-C173-E316-7F54706F5209}"/>
              </a:ext>
            </a:extLst>
          </p:cNvPr>
          <p:cNvSpPr/>
          <p:nvPr/>
        </p:nvSpPr>
        <p:spPr>
          <a:xfrm>
            <a:off x="1533086" y="4475243"/>
            <a:ext cx="790083" cy="800673"/>
          </a:xfrm>
          <a:prstGeom prst="rect">
            <a:avLst/>
          </a:prstGeom>
          <a:solidFill>
            <a:srgbClr val="EEF9FF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</p:spTree>
    <p:extLst>
      <p:ext uri="{BB962C8B-B14F-4D97-AF65-F5344CB8AC3E}">
        <p14:creationId xmlns:p14="http://schemas.microsoft.com/office/powerpoint/2010/main" val="3017395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250" autoRev="1" fill="remove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" dur="250" autoRev="1" fill="remove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" dur="250" autoRev="1" fill="remove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autoRev="1" fill="remove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250" autoRev="1" fill="remove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6" dur="250" autoRev="1" fill="remove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7" dur="250" autoRev="1" fill="remove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250" autoRev="1" fill="remove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250" autoRev="1" fill="remove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" dur="250" autoRev="1" fill="remove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" dur="250" autoRev="1" fill="remove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50" autoRev="1" fill="remove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6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" dur="250" autoRev="1" fill="remove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1" dur="250" autoRev="1" fill="remove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2" dur="250" autoRev="1" fill="remove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50" autoRev="1" fill="remove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250" autoRev="1" fill="remove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6" dur="250" autoRev="1" fill="remove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7" dur="250" autoRev="1" fill="remove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50" autoRev="1" fill="remove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" dur="250" autoRev="1" fill="remove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1" dur="250" autoRev="1" fill="remove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2" dur="250" autoRev="1" fill="remove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50" autoRev="1" fill="remove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5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6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7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0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1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2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5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6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7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4" grpId="0"/>
      <p:bldP spid="21" grpId="0"/>
      <p:bldP spid="26" grpId="0" animBg="1"/>
      <p:bldP spid="25" grpId="0" animBg="1"/>
      <p:bldP spid="29" grpId="0" animBg="1"/>
      <p:bldP spid="20" grpId="0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5A50AED-56DE-4DAB-927B-102621E21921}"/>
              </a:ext>
            </a:extLst>
          </p:cNvPr>
          <p:cNvSpPr/>
          <p:nvPr/>
        </p:nvSpPr>
        <p:spPr>
          <a:xfrm>
            <a:off x="314036" y="267855"/>
            <a:ext cx="11877963" cy="6262253"/>
          </a:xfrm>
          <a:custGeom>
            <a:avLst/>
            <a:gdLst>
              <a:gd name="connsiteX0" fmla="*/ 6293 w 10918479"/>
              <a:gd name="connsiteY0" fmla="*/ 0 h 4861711"/>
              <a:gd name="connsiteX1" fmla="*/ 10912187 w 10918479"/>
              <a:gd name="connsiteY1" fmla="*/ 0 h 4861711"/>
              <a:gd name="connsiteX2" fmla="*/ 10918479 w 10918479"/>
              <a:gd name="connsiteY2" fmla="*/ 124612 h 4861711"/>
              <a:gd name="connsiteX3" fmla="*/ 10918479 w 10918479"/>
              <a:gd name="connsiteY3" fmla="*/ 3261384 h 4861711"/>
              <a:gd name="connsiteX4" fmla="*/ 9318152 w 10918479"/>
              <a:gd name="connsiteY4" fmla="*/ 4861711 h 4861711"/>
              <a:gd name="connsiteX5" fmla="*/ 1600327 w 10918479"/>
              <a:gd name="connsiteY5" fmla="*/ 4861711 h 4861711"/>
              <a:gd name="connsiteX6" fmla="*/ 0 w 10918479"/>
              <a:gd name="connsiteY6" fmla="*/ 3261384 h 4861711"/>
              <a:gd name="connsiteX7" fmla="*/ 0 w 10918479"/>
              <a:gd name="connsiteY7" fmla="*/ 124612 h 4861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918479" h="4861711">
                <a:moveTo>
                  <a:pt x="6293" y="0"/>
                </a:moveTo>
                <a:lnTo>
                  <a:pt x="10912187" y="0"/>
                </a:lnTo>
                <a:lnTo>
                  <a:pt x="10918479" y="124612"/>
                </a:lnTo>
                <a:lnTo>
                  <a:pt x="10918479" y="3261384"/>
                </a:lnTo>
                <a:cubicBezTo>
                  <a:pt x="10918479" y="4145220"/>
                  <a:pt x="10201988" y="4861711"/>
                  <a:pt x="9318152" y="4861711"/>
                </a:cubicBezTo>
                <a:lnTo>
                  <a:pt x="1600327" y="4861711"/>
                </a:lnTo>
                <a:cubicBezTo>
                  <a:pt x="716491" y="4861711"/>
                  <a:pt x="0" y="4145220"/>
                  <a:pt x="0" y="3261384"/>
                </a:cubicBezTo>
                <a:lnTo>
                  <a:pt x="0" y="124612"/>
                </a:lnTo>
                <a:close/>
              </a:path>
            </a:pathLst>
          </a:custGeom>
          <a:solidFill>
            <a:srgbClr val="EEF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FD6783-D56B-D3B6-4A24-33D0FC59B7F5}"/>
              </a:ext>
            </a:extLst>
          </p:cNvPr>
          <p:cNvSpPr/>
          <p:nvPr/>
        </p:nvSpPr>
        <p:spPr>
          <a:xfrm>
            <a:off x="8107924" y="0"/>
            <a:ext cx="3926184" cy="6857999"/>
          </a:xfrm>
          <a:prstGeom prst="rect">
            <a:avLst/>
          </a:prstGeom>
          <a:solidFill>
            <a:srgbClr val="1947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C4C10A-FF7E-1345-7AF9-226EEABF0D33}"/>
              </a:ext>
            </a:extLst>
          </p:cNvPr>
          <p:cNvSpPr/>
          <p:nvPr/>
        </p:nvSpPr>
        <p:spPr>
          <a:xfrm>
            <a:off x="157891" y="454146"/>
            <a:ext cx="725209" cy="722432"/>
          </a:xfrm>
          <a:prstGeom prst="rect">
            <a:avLst/>
          </a:prstGeom>
          <a:solidFill>
            <a:srgbClr val="1947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26D3FF-0B9C-9AB2-D89F-22A97B06D036}"/>
              </a:ext>
            </a:extLst>
          </p:cNvPr>
          <p:cNvSpPr txBox="1"/>
          <p:nvPr/>
        </p:nvSpPr>
        <p:spPr>
          <a:xfrm>
            <a:off x="929424" y="461419"/>
            <a:ext cx="56329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194794"/>
                </a:solidFill>
                <a:latin typeface="Roboto" pitchFamily="2" charset="0"/>
                <a:ea typeface="Roboto" pitchFamily="2" charset="0"/>
              </a:rPr>
              <a:t>TABLE OF </a:t>
            </a:r>
            <a:r>
              <a:rPr lang="en-US" sz="4000" b="1" dirty="0">
                <a:solidFill>
                  <a:srgbClr val="7DC3FC"/>
                </a:solidFill>
                <a:latin typeface="Roboto" pitchFamily="2" charset="0"/>
                <a:ea typeface="Roboto" pitchFamily="2" charset="0"/>
              </a:rPr>
              <a:t>CONTENT</a:t>
            </a:r>
            <a:endParaRPr lang="vi-VN" sz="4000" b="1" dirty="0">
              <a:solidFill>
                <a:srgbClr val="7DC3FC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19" name="Picture 18" descr="A tall tower with a clock on top with Hoover Tower in the background&#10;&#10;AI-generated content may be incorrect.">
            <a:extLst>
              <a:ext uri="{FF2B5EF4-FFF2-40B4-BE49-F238E27FC236}">
                <a16:creationId xmlns:a16="http://schemas.microsoft.com/office/drawing/2014/main" id="{DD0B43A9-34A2-3110-074F-EB260F7354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458" y="184784"/>
            <a:ext cx="4015821" cy="6471242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D03DEFEE-E836-5B85-05F5-60DB629447D1}"/>
              </a:ext>
            </a:extLst>
          </p:cNvPr>
          <p:cNvGrpSpPr/>
          <p:nvPr/>
        </p:nvGrpSpPr>
        <p:grpSpPr>
          <a:xfrm>
            <a:off x="520495" y="1532945"/>
            <a:ext cx="6352914" cy="722432"/>
            <a:chOff x="557900" y="1532945"/>
            <a:chExt cx="6352914" cy="722432"/>
          </a:xfrm>
        </p:grpSpPr>
        <p:sp>
          <p:nvSpPr>
            <p:cNvPr id="17" name="Flowchart: Alternate Process 16">
              <a:extLst>
                <a:ext uri="{FF2B5EF4-FFF2-40B4-BE49-F238E27FC236}">
                  <a16:creationId xmlns:a16="http://schemas.microsoft.com/office/drawing/2014/main" id="{7DB81928-B156-1915-2450-BC215CEDA9E9}"/>
                </a:ext>
              </a:extLst>
            </p:cNvPr>
            <p:cNvSpPr/>
            <p:nvPr/>
          </p:nvSpPr>
          <p:spPr>
            <a:xfrm>
              <a:off x="723514" y="1532945"/>
              <a:ext cx="6187300" cy="722432"/>
            </a:xfrm>
            <a:prstGeom prst="flowChartAlternateProcess">
              <a:avLst/>
            </a:prstGeom>
            <a:solidFill>
              <a:srgbClr val="D0EDFF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1DB27D33-7EDE-FC08-035E-691F53719054}"/>
                </a:ext>
              </a:extLst>
            </p:cNvPr>
            <p:cNvGrpSpPr/>
            <p:nvPr/>
          </p:nvGrpSpPr>
          <p:grpSpPr>
            <a:xfrm>
              <a:off x="557900" y="1532945"/>
              <a:ext cx="650400" cy="722432"/>
              <a:chOff x="828144" y="2242441"/>
              <a:chExt cx="650400" cy="722432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9909607C-5648-BA2A-1602-2389CC0C963E}"/>
                  </a:ext>
                </a:extLst>
              </p:cNvPr>
              <p:cNvSpPr/>
              <p:nvPr/>
            </p:nvSpPr>
            <p:spPr>
              <a:xfrm>
                <a:off x="828144" y="2484582"/>
                <a:ext cx="292510" cy="480291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19DCBA0D-8874-113D-61C2-989D4D3866E8}"/>
                  </a:ext>
                </a:extLst>
              </p:cNvPr>
              <p:cNvGrpSpPr/>
              <p:nvPr/>
            </p:nvGrpSpPr>
            <p:grpSpPr>
              <a:xfrm>
                <a:off x="893525" y="2242441"/>
                <a:ext cx="585019" cy="630942"/>
                <a:chOff x="556301" y="1532945"/>
                <a:chExt cx="585019" cy="630942"/>
              </a:xfrm>
            </p:grpSpPr>
            <p:sp>
              <p:nvSpPr>
                <p:cNvPr id="11" name="Flowchart: Delay 10">
                  <a:extLst>
                    <a:ext uri="{FF2B5EF4-FFF2-40B4-BE49-F238E27FC236}">
                      <a16:creationId xmlns:a16="http://schemas.microsoft.com/office/drawing/2014/main" id="{8713D08E-414E-681F-09BF-02CF9C84637A}"/>
                    </a:ext>
                  </a:extLst>
                </p:cNvPr>
                <p:cNvSpPr/>
                <p:nvPr/>
              </p:nvSpPr>
              <p:spPr>
                <a:xfrm>
                  <a:off x="556301" y="1534380"/>
                  <a:ext cx="585019" cy="628073"/>
                </a:xfrm>
                <a:prstGeom prst="flowChartDelay">
                  <a:avLst/>
                </a:prstGeom>
                <a:solidFill>
                  <a:srgbClr val="19479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04C5D6B7-5C7E-035F-6EB9-962B826F5B04}"/>
                    </a:ext>
                  </a:extLst>
                </p:cNvPr>
                <p:cNvSpPr txBox="1"/>
                <p:nvPr/>
              </p:nvSpPr>
              <p:spPr>
                <a:xfrm>
                  <a:off x="656534" y="1532945"/>
                  <a:ext cx="384553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500" b="1" dirty="0">
                      <a:solidFill>
                        <a:schemeClr val="bg1"/>
                      </a:solidFill>
                      <a:latin typeface="Roboto" pitchFamily="2" charset="0"/>
                      <a:ea typeface="Roboto" pitchFamily="2" charset="0"/>
                    </a:rPr>
                    <a:t>1</a:t>
                  </a:r>
                  <a:endParaRPr lang="vi-VN" sz="35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endParaRPr>
                </a:p>
              </p:txBody>
            </p:sp>
          </p:grp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B16077E-F2AF-E32D-12BD-0E5E93C18CE5}"/>
                </a:ext>
              </a:extLst>
            </p:cNvPr>
            <p:cNvSpPr txBox="1"/>
            <p:nvPr/>
          </p:nvSpPr>
          <p:spPr>
            <a:xfrm>
              <a:off x="1273681" y="1694106"/>
              <a:ext cx="54125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BỐI CẢNH VÀ HIỆN TRẠNG KÝ SỐ</a:t>
              </a:r>
              <a:endParaRPr lang="vi-VN" sz="2000" dirty="0">
                <a:solidFill>
                  <a:srgbClr val="194794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D6A23D2-20BE-DF85-CC51-B9B883B6D1AA}"/>
              </a:ext>
            </a:extLst>
          </p:cNvPr>
          <p:cNvGrpSpPr/>
          <p:nvPr/>
        </p:nvGrpSpPr>
        <p:grpSpPr>
          <a:xfrm>
            <a:off x="520495" y="2483385"/>
            <a:ext cx="6352914" cy="722432"/>
            <a:chOff x="557900" y="1532945"/>
            <a:chExt cx="6352914" cy="722432"/>
          </a:xfrm>
        </p:grpSpPr>
        <p:sp>
          <p:nvSpPr>
            <p:cNvPr id="23" name="Flowchart: Alternate Process 22">
              <a:extLst>
                <a:ext uri="{FF2B5EF4-FFF2-40B4-BE49-F238E27FC236}">
                  <a16:creationId xmlns:a16="http://schemas.microsoft.com/office/drawing/2014/main" id="{861F1F1B-660A-050E-4729-769F879FA8EF}"/>
                </a:ext>
              </a:extLst>
            </p:cNvPr>
            <p:cNvSpPr/>
            <p:nvPr/>
          </p:nvSpPr>
          <p:spPr>
            <a:xfrm>
              <a:off x="723514" y="1532945"/>
              <a:ext cx="6187300" cy="722432"/>
            </a:xfrm>
            <a:prstGeom prst="flowChartAlternateProcess">
              <a:avLst/>
            </a:prstGeom>
            <a:solidFill>
              <a:srgbClr val="D0EDFF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DF4FE5E4-C434-0036-B10B-3626FAD9E446}"/>
                </a:ext>
              </a:extLst>
            </p:cNvPr>
            <p:cNvGrpSpPr/>
            <p:nvPr/>
          </p:nvGrpSpPr>
          <p:grpSpPr>
            <a:xfrm>
              <a:off x="557900" y="1532945"/>
              <a:ext cx="650400" cy="722432"/>
              <a:chOff x="828144" y="2242441"/>
              <a:chExt cx="650400" cy="722432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2D13E810-8C58-AFC6-A905-238A7453EFB3}"/>
                  </a:ext>
                </a:extLst>
              </p:cNvPr>
              <p:cNvSpPr/>
              <p:nvPr/>
            </p:nvSpPr>
            <p:spPr>
              <a:xfrm>
                <a:off x="828144" y="2484582"/>
                <a:ext cx="292510" cy="480291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10580E7C-B145-7D90-3889-6246C1B1F9DB}"/>
                  </a:ext>
                </a:extLst>
              </p:cNvPr>
              <p:cNvGrpSpPr/>
              <p:nvPr/>
            </p:nvGrpSpPr>
            <p:grpSpPr>
              <a:xfrm>
                <a:off x="893525" y="2242441"/>
                <a:ext cx="585019" cy="630942"/>
                <a:chOff x="556301" y="1532945"/>
                <a:chExt cx="585019" cy="630942"/>
              </a:xfrm>
            </p:grpSpPr>
            <p:sp>
              <p:nvSpPr>
                <p:cNvPr id="28" name="Flowchart: Delay 27">
                  <a:extLst>
                    <a:ext uri="{FF2B5EF4-FFF2-40B4-BE49-F238E27FC236}">
                      <a16:creationId xmlns:a16="http://schemas.microsoft.com/office/drawing/2014/main" id="{E89F29D9-7381-57BC-9DD3-823881C5E11E}"/>
                    </a:ext>
                  </a:extLst>
                </p:cNvPr>
                <p:cNvSpPr/>
                <p:nvPr/>
              </p:nvSpPr>
              <p:spPr>
                <a:xfrm>
                  <a:off x="556301" y="1534380"/>
                  <a:ext cx="585019" cy="628073"/>
                </a:xfrm>
                <a:prstGeom prst="flowChartDelay">
                  <a:avLst/>
                </a:prstGeom>
                <a:solidFill>
                  <a:srgbClr val="19479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EF50D6C1-C03A-C9BC-E1C1-E9E6C116044D}"/>
                    </a:ext>
                  </a:extLst>
                </p:cNvPr>
                <p:cNvSpPr txBox="1"/>
                <p:nvPr/>
              </p:nvSpPr>
              <p:spPr>
                <a:xfrm>
                  <a:off x="656534" y="1532945"/>
                  <a:ext cx="384553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500" b="1" dirty="0">
                      <a:solidFill>
                        <a:schemeClr val="bg1"/>
                      </a:solidFill>
                      <a:latin typeface="Roboto" pitchFamily="2" charset="0"/>
                      <a:ea typeface="Roboto" pitchFamily="2" charset="0"/>
                    </a:rPr>
                    <a:t>2</a:t>
                  </a:r>
                  <a:endParaRPr lang="vi-VN" sz="35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endParaRPr>
                </a:p>
              </p:txBody>
            </p:sp>
          </p:grp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D75941A-8DA2-B371-1ACE-2FD2815D9036}"/>
                </a:ext>
              </a:extLst>
            </p:cNvPr>
            <p:cNvSpPr txBox="1"/>
            <p:nvPr/>
          </p:nvSpPr>
          <p:spPr>
            <a:xfrm>
              <a:off x="1273681" y="1694106"/>
              <a:ext cx="54125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TỔNG QUAN &amp; LÍ DO CHỌN TRUSTED SIC</a:t>
              </a:r>
              <a:endParaRPr lang="vi-VN" sz="2000" dirty="0">
                <a:solidFill>
                  <a:srgbClr val="194794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A143D36-44C2-CA4A-30AB-7C06F4DB394F}"/>
              </a:ext>
            </a:extLst>
          </p:cNvPr>
          <p:cNvGrpSpPr/>
          <p:nvPr/>
        </p:nvGrpSpPr>
        <p:grpSpPr>
          <a:xfrm>
            <a:off x="520495" y="3433825"/>
            <a:ext cx="6352914" cy="722432"/>
            <a:chOff x="557900" y="1532945"/>
            <a:chExt cx="6352914" cy="722432"/>
          </a:xfrm>
        </p:grpSpPr>
        <p:sp>
          <p:nvSpPr>
            <p:cNvPr id="31" name="Flowchart: Alternate Process 30">
              <a:extLst>
                <a:ext uri="{FF2B5EF4-FFF2-40B4-BE49-F238E27FC236}">
                  <a16:creationId xmlns:a16="http://schemas.microsoft.com/office/drawing/2014/main" id="{DEF39875-13BB-C9B6-AE21-2484E3981EE3}"/>
                </a:ext>
              </a:extLst>
            </p:cNvPr>
            <p:cNvSpPr/>
            <p:nvPr/>
          </p:nvSpPr>
          <p:spPr>
            <a:xfrm>
              <a:off x="723514" y="1532945"/>
              <a:ext cx="6187300" cy="722432"/>
            </a:xfrm>
            <a:prstGeom prst="flowChartAlternateProcess">
              <a:avLst/>
            </a:prstGeom>
            <a:solidFill>
              <a:srgbClr val="D0EDFF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A0A385DB-3E58-89C3-82B4-0077B496C574}"/>
                </a:ext>
              </a:extLst>
            </p:cNvPr>
            <p:cNvGrpSpPr/>
            <p:nvPr/>
          </p:nvGrpSpPr>
          <p:grpSpPr>
            <a:xfrm>
              <a:off x="557900" y="1532945"/>
              <a:ext cx="650400" cy="722432"/>
              <a:chOff x="828144" y="2242441"/>
              <a:chExt cx="650400" cy="722432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25592CC4-532A-22EC-A569-CBFB60B1A2C1}"/>
                  </a:ext>
                </a:extLst>
              </p:cNvPr>
              <p:cNvSpPr/>
              <p:nvPr/>
            </p:nvSpPr>
            <p:spPr>
              <a:xfrm>
                <a:off x="828144" y="2484582"/>
                <a:ext cx="292510" cy="480291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F266ABE1-02AA-6074-9E94-7DCE66A3CDAA}"/>
                  </a:ext>
                </a:extLst>
              </p:cNvPr>
              <p:cNvGrpSpPr/>
              <p:nvPr/>
            </p:nvGrpSpPr>
            <p:grpSpPr>
              <a:xfrm>
                <a:off x="893525" y="2242441"/>
                <a:ext cx="585019" cy="630942"/>
                <a:chOff x="556301" y="1532945"/>
                <a:chExt cx="585019" cy="630942"/>
              </a:xfrm>
            </p:grpSpPr>
            <p:sp>
              <p:nvSpPr>
                <p:cNvPr id="36" name="Flowchart: Delay 35">
                  <a:extLst>
                    <a:ext uri="{FF2B5EF4-FFF2-40B4-BE49-F238E27FC236}">
                      <a16:creationId xmlns:a16="http://schemas.microsoft.com/office/drawing/2014/main" id="{15F61137-1B9B-F2BA-B961-3E0CA0238C8D}"/>
                    </a:ext>
                  </a:extLst>
                </p:cNvPr>
                <p:cNvSpPr/>
                <p:nvPr/>
              </p:nvSpPr>
              <p:spPr>
                <a:xfrm>
                  <a:off x="556301" y="1534380"/>
                  <a:ext cx="585019" cy="628073"/>
                </a:xfrm>
                <a:prstGeom prst="flowChartDelay">
                  <a:avLst/>
                </a:prstGeom>
                <a:solidFill>
                  <a:srgbClr val="19479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A41B2F24-98DE-A8B0-AA7E-1E62CF524BF9}"/>
                    </a:ext>
                  </a:extLst>
                </p:cNvPr>
                <p:cNvSpPr txBox="1"/>
                <p:nvPr/>
              </p:nvSpPr>
              <p:spPr>
                <a:xfrm>
                  <a:off x="656534" y="1532945"/>
                  <a:ext cx="384553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500" b="1" dirty="0">
                      <a:solidFill>
                        <a:schemeClr val="bg1"/>
                      </a:solidFill>
                      <a:latin typeface="Roboto" pitchFamily="2" charset="0"/>
                      <a:ea typeface="Roboto" pitchFamily="2" charset="0"/>
                    </a:rPr>
                    <a:t>3</a:t>
                  </a:r>
                  <a:endParaRPr lang="vi-VN" sz="35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endParaRPr>
                </a:p>
              </p:txBody>
            </p:sp>
          </p:grp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2868FF3-1F0F-62B0-8FE5-C99E0AE05096}"/>
                </a:ext>
              </a:extLst>
            </p:cNvPr>
            <p:cNvSpPr txBox="1"/>
            <p:nvPr/>
          </p:nvSpPr>
          <p:spPr>
            <a:xfrm>
              <a:off x="1273681" y="1694106"/>
              <a:ext cx="54125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GIẢI PHÁP KỸ THUẬT TRUSTED SIC</a:t>
              </a:r>
              <a:endParaRPr lang="vi-VN" sz="2000" dirty="0">
                <a:solidFill>
                  <a:srgbClr val="194794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2759A6F-836E-231D-40A7-F45884AB36EF}"/>
              </a:ext>
            </a:extLst>
          </p:cNvPr>
          <p:cNvGrpSpPr/>
          <p:nvPr/>
        </p:nvGrpSpPr>
        <p:grpSpPr>
          <a:xfrm>
            <a:off x="520495" y="4384265"/>
            <a:ext cx="6390319" cy="722432"/>
            <a:chOff x="557900" y="1532945"/>
            <a:chExt cx="6390319" cy="722432"/>
          </a:xfrm>
        </p:grpSpPr>
        <p:sp>
          <p:nvSpPr>
            <p:cNvPr id="40" name="Flowchart: Alternate Process 39">
              <a:extLst>
                <a:ext uri="{FF2B5EF4-FFF2-40B4-BE49-F238E27FC236}">
                  <a16:creationId xmlns:a16="http://schemas.microsoft.com/office/drawing/2014/main" id="{B3B20F27-ECA1-6943-D7E8-9CF7A5218400}"/>
                </a:ext>
              </a:extLst>
            </p:cNvPr>
            <p:cNvSpPr/>
            <p:nvPr/>
          </p:nvSpPr>
          <p:spPr>
            <a:xfrm>
              <a:off x="723514" y="1532945"/>
              <a:ext cx="6187300" cy="722432"/>
            </a:xfrm>
            <a:prstGeom prst="flowChartAlternateProcess">
              <a:avLst/>
            </a:prstGeom>
            <a:solidFill>
              <a:srgbClr val="D0EDFF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AE1072D9-8578-ED58-B01E-691473E8DA2A}"/>
                </a:ext>
              </a:extLst>
            </p:cNvPr>
            <p:cNvGrpSpPr/>
            <p:nvPr/>
          </p:nvGrpSpPr>
          <p:grpSpPr>
            <a:xfrm>
              <a:off x="557900" y="1532945"/>
              <a:ext cx="650400" cy="722432"/>
              <a:chOff x="828144" y="2242441"/>
              <a:chExt cx="650400" cy="722432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A74487E7-3AA5-F6D3-64B0-4565A5126FF9}"/>
                  </a:ext>
                </a:extLst>
              </p:cNvPr>
              <p:cNvSpPr/>
              <p:nvPr/>
            </p:nvSpPr>
            <p:spPr>
              <a:xfrm>
                <a:off x="828144" y="2484582"/>
                <a:ext cx="292510" cy="480291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FD6BBF63-9B15-3144-4416-59166CFBF706}"/>
                  </a:ext>
                </a:extLst>
              </p:cNvPr>
              <p:cNvGrpSpPr/>
              <p:nvPr/>
            </p:nvGrpSpPr>
            <p:grpSpPr>
              <a:xfrm>
                <a:off x="893525" y="2242441"/>
                <a:ext cx="585019" cy="630942"/>
                <a:chOff x="556301" y="1532945"/>
                <a:chExt cx="585019" cy="630942"/>
              </a:xfrm>
            </p:grpSpPr>
            <p:sp>
              <p:nvSpPr>
                <p:cNvPr id="45" name="Flowchart: Delay 44">
                  <a:extLst>
                    <a:ext uri="{FF2B5EF4-FFF2-40B4-BE49-F238E27FC236}">
                      <a16:creationId xmlns:a16="http://schemas.microsoft.com/office/drawing/2014/main" id="{420385A9-2A5C-2E5A-F729-258A44188AD8}"/>
                    </a:ext>
                  </a:extLst>
                </p:cNvPr>
                <p:cNvSpPr/>
                <p:nvPr/>
              </p:nvSpPr>
              <p:spPr>
                <a:xfrm>
                  <a:off x="556301" y="1534380"/>
                  <a:ext cx="585019" cy="628073"/>
                </a:xfrm>
                <a:prstGeom prst="flowChartDelay">
                  <a:avLst/>
                </a:prstGeom>
                <a:solidFill>
                  <a:srgbClr val="19479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6212442E-B4AD-A2C7-FDF0-C3A9AAB34CE3}"/>
                    </a:ext>
                  </a:extLst>
                </p:cNvPr>
                <p:cNvSpPr txBox="1"/>
                <p:nvPr/>
              </p:nvSpPr>
              <p:spPr>
                <a:xfrm>
                  <a:off x="656534" y="1532945"/>
                  <a:ext cx="384553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500" b="1" dirty="0">
                      <a:solidFill>
                        <a:schemeClr val="bg1"/>
                      </a:solidFill>
                      <a:latin typeface="Roboto" pitchFamily="2" charset="0"/>
                      <a:ea typeface="Roboto" pitchFamily="2" charset="0"/>
                    </a:rPr>
                    <a:t>4</a:t>
                  </a:r>
                  <a:endParaRPr lang="vi-VN" sz="35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endParaRPr>
                </a:p>
              </p:txBody>
            </p:sp>
          </p:grp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22C7D92-532F-4D7B-DEE2-33BB84CADFD4}"/>
                </a:ext>
              </a:extLst>
            </p:cNvPr>
            <p:cNvSpPr txBox="1"/>
            <p:nvPr/>
          </p:nvSpPr>
          <p:spPr>
            <a:xfrm>
              <a:off x="1273681" y="1694106"/>
              <a:ext cx="56745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MÔ HÌNH KINH DOANH &amp; ĐỊNH VỊ THỊ TRƯỜNG</a:t>
              </a:r>
              <a:endParaRPr lang="vi-VN" sz="2000" dirty="0">
                <a:solidFill>
                  <a:srgbClr val="194794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A1A2DD9-0F90-4161-68A7-E99EBB3FD74F}"/>
              </a:ext>
            </a:extLst>
          </p:cNvPr>
          <p:cNvGrpSpPr/>
          <p:nvPr/>
        </p:nvGrpSpPr>
        <p:grpSpPr>
          <a:xfrm>
            <a:off x="520495" y="5334705"/>
            <a:ext cx="6390319" cy="722432"/>
            <a:chOff x="557900" y="1532945"/>
            <a:chExt cx="6390319" cy="722432"/>
          </a:xfrm>
        </p:grpSpPr>
        <p:sp>
          <p:nvSpPr>
            <p:cNvPr id="48" name="Flowchart: Alternate Process 47">
              <a:extLst>
                <a:ext uri="{FF2B5EF4-FFF2-40B4-BE49-F238E27FC236}">
                  <a16:creationId xmlns:a16="http://schemas.microsoft.com/office/drawing/2014/main" id="{CF31F0B5-BCEC-A610-45CC-DAA45E22AE45}"/>
                </a:ext>
              </a:extLst>
            </p:cNvPr>
            <p:cNvSpPr/>
            <p:nvPr/>
          </p:nvSpPr>
          <p:spPr>
            <a:xfrm>
              <a:off x="723514" y="1532945"/>
              <a:ext cx="6187300" cy="722432"/>
            </a:xfrm>
            <a:prstGeom prst="flowChartAlternateProcess">
              <a:avLst/>
            </a:prstGeom>
            <a:solidFill>
              <a:srgbClr val="D0EDFF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48737FB2-13DA-F413-E744-DADC625D9E43}"/>
                </a:ext>
              </a:extLst>
            </p:cNvPr>
            <p:cNvGrpSpPr/>
            <p:nvPr/>
          </p:nvGrpSpPr>
          <p:grpSpPr>
            <a:xfrm>
              <a:off x="557900" y="1532945"/>
              <a:ext cx="650400" cy="722432"/>
              <a:chOff x="828144" y="2242441"/>
              <a:chExt cx="650400" cy="722432"/>
            </a:xfrm>
          </p:grpSpPr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73F0C92E-EFFE-AAC7-FC5D-6003A05F4F07}"/>
                  </a:ext>
                </a:extLst>
              </p:cNvPr>
              <p:cNvSpPr/>
              <p:nvPr/>
            </p:nvSpPr>
            <p:spPr>
              <a:xfrm>
                <a:off x="828144" y="2484582"/>
                <a:ext cx="292510" cy="480291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CE322B9B-A7D0-C2FB-2F3E-CB3B6F55EDAC}"/>
                  </a:ext>
                </a:extLst>
              </p:cNvPr>
              <p:cNvGrpSpPr/>
              <p:nvPr/>
            </p:nvGrpSpPr>
            <p:grpSpPr>
              <a:xfrm>
                <a:off x="893525" y="2242441"/>
                <a:ext cx="585019" cy="630942"/>
                <a:chOff x="556301" y="1532945"/>
                <a:chExt cx="585019" cy="630942"/>
              </a:xfrm>
            </p:grpSpPr>
            <p:sp>
              <p:nvSpPr>
                <p:cNvPr id="53" name="Flowchart: Delay 52">
                  <a:extLst>
                    <a:ext uri="{FF2B5EF4-FFF2-40B4-BE49-F238E27FC236}">
                      <a16:creationId xmlns:a16="http://schemas.microsoft.com/office/drawing/2014/main" id="{960CA348-8D29-A5AD-DFFC-70DE98CF4CCE}"/>
                    </a:ext>
                  </a:extLst>
                </p:cNvPr>
                <p:cNvSpPr/>
                <p:nvPr/>
              </p:nvSpPr>
              <p:spPr>
                <a:xfrm>
                  <a:off x="556301" y="1534380"/>
                  <a:ext cx="585019" cy="628073"/>
                </a:xfrm>
                <a:prstGeom prst="flowChartDelay">
                  <a:avLst/>
                </a:prstGeom>
                <a:solidFill>
                  <a:srgbClr val="19479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538ADF4D-8315-7954-DE89-0B564514C49D}"/>
                    </a:ext>
                  </a:extLst>
                </p:cNvPr>
                <p:cNvSpPr txBox="1"/>
                <p:nvPr/>
              </p:nvSpPr>
              <p:spPr>
                <a:xfrm>
                  <a:off x="656534" y="1532945"/>
                  <a:ext cx="384553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500" b="1" dirty="0">
                      <a:solidFill>
                        <a:schemeClr val="bg1"/>
                      </a:solidFill>
                      <a:latin typeface="Roboto" pitchFamily="2" charset="0"/>
                      <a:ea typeface="Roboto" pitchFamily="2" charset="0"/>
                    </a:rPr>
                    <a:t>5</a:t>
                  </a:r>
                  <a:endParaRPr lang="vi-VN" sz="35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endParaRPr>
                </a:p>
              </p:txBody>
            </p:sp>
          </p:grp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9DE47D0-4CDB-B337-5A3F-5147BF4C80CD}"/>
                </a:ext>
              </a:extLst>
            </p:cNvPr>
            <p:cNvSpPr txBox="1"/>
            <p:nvPr/>
          </p:nvSpPr>
          <p:spPr>
            <a:xfrm>
              <a:off x="1273681" y="1694106"/>
              <a:ext cx="56745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BỨC TRANH TỔNG QUAN &amp; PHÂN TÍCH S-W-O-T</a:t>
              </a:r>
              <a:endParaRPr lang="vi-VN" sz="2000" dirty="0">
                <a:solidFill>
                  <a:srgbClr val="194794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sp>
        <p:nvSpPr>
          <p:cNvPr id="55" name="Rectangle 54">
            <a:extLst>
              <a:ext uri="{FF2B5EF4-FFF2-40B4-BE49-F238E27FC236}">
                <a16:creationId xmlns:a16="http://schemas.microsoft.com/office/drawing/2014/main" id="{12B0E366-1815-1331-E51D-FE2174C5B0E3}"/>
              </a:ext>
            </a:extLst>
          </p:cNvPr>
          <p:cNvSpPr/>
          <p:nvPr/>
        </p:nvSpPr>
        <p:spPr>
          <a:xfrm>
            <a:off x="11466791" y="6135568"/>
            <a:ext cx="725209" cy="72243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98897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94B47F17-54BB-F319-4BA3-E394BCCCEDC0}"/>
              </a:ext>
            </a:extLst>
          </p:cNvPr>
          <p:cNvSpPr/>
          <p:nvPr/>
        </p:nvSpPr>
        <p:spPr>
          <a:xfrm rot="16200000">
            <a:off x="5237019" y="-96984"/>
            <a:ext cx="1717964" cy="12192003"/>
          </a:xfrm>
          <a:custGeom>
            <a:avLst/>
            <a:gdLst>
              <a:gd name="connsiteX0" fmla="*/ 0 w 5839873"/>
              <a:gd name="connsiteY0" fmla="*/ 0 h 6242077"/>
              <a:gd name="connsiteX1" fmla="*/ 5832943 w 5839873"/>
              <a:gd name="connsiteY1" fmla="*/ 0 h 6242077"/>
              <a:gd name="connsiteX2" fmla="*/ 5839873 w 5839873"/>
              <a:gd name="connsiteY2" fmla="*/ 160510 h 6242077"/>
              <a:gd name="connsiteX3" fmla="*/ 5839873 w 5839873"/>
              <a:gd name="connsiteY3" fmla="*/ 4200911 h 6242077"/>
              <a:gd name="connsiteX4" fmla="*/ 4432453 w 5839873"/>
              <a:gd name="connsiteY4" fmla="*/ 6220374 h 6242077"/>
              <a:gd name="connsiteX5" fmla="*/ 4310852 w 5839873"/>
              <a:gd name="connsiteY5" fmla="*/ 6242077 h 6242077"/>
              <a:gd name="connsiteX6" fmla="*/ 0 w 5839873"/>
              <a:gd name="connsiteY6" fmla="*/ 6242077 h 6242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39873" h="6242077">
                <a:moveTo>
                  <a:pt x="0" y="0"/>
                </a:moveTo>
                <a:lnTo>
                  <a:pt x="5832943" y="0"/>
                </a:lnTo>
                <a:lnTo>
                  <a:pt x="5839873" y="160510"/>
                </a:lnTo>
                <a:lnTo>
                  <a:pt x="5839873" y="4200911"/>
                </a:lnTo>
                <a:cubicBezTo>
                  <a:pt x="5839873" y="5197052"/>
                  <a:pt x="5235665" y="6028161"/>
                  <a:pt x="4432453" y="6220374"/>
                </a:cubicBezTo>
                <a:lnTo>
                  <a:pt x="4310852" y="6242077"/>
                </a:lnTo>
                <a:lnTo>
                  <a:pt x="0" y="6242077"/>
                </a:lnTo>
                <a:close/>
              </a:path>
            </a:pathLst>
          </a:custGeom>
          <a:gradFill>
            <a:gsLst>
              <a:gs pos="14000">
                <a:srgbClr val="194794"/>
              </a:gs>
              <a:gs pos="90000">
                <a:srgbClr val="0070C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pic>
        <p:nvPicPr>
          <p:cNvPr id="22" name="Picture 21" descr="A hand holding a tablet with a pen&#10;&#10;AI-generated content may be incorrect.">
            <a:extLst>
              <a:ext uri="{FF2B5EF4-FFF2-40B4-BE49-F238E27FC236}">
                <a16:creationId xmlns:a16="http://schemas.microsoft.com/office/drawing/2014/main" id="{D6F81481-A7CF-844E-6A83-D7E6B0DBAB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08" r="26828"/>
          <a:stretch>
            <a:fillRect/>
          </a:stretch>
        </p:blipFill>
        <p:spPr>
          <a:xfrm>
            <a:off x="62377" y="511306"/>
            <a:ext cx="4389277" cy="634669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9D4A227B-F1D6-25D6-38DA-68071F3A32F6}"/>
              </a:ext>
            </a:extLst>
          </p:cNvPr>
          <p:cNvGrpSpPr/>
          <p:nvPr/>
        </p:nvGrpSpPr>
        <p:grpSpPr>
          <a:xfrm>
            <a:off x="58825" y="137548"/>
            <a:ext cx="4853938" cy="722432"/>
            <a:chOff x="557900" y="1532945"/>
            <a:chExt cx="4853938" cy="722432"/>
          </a:xfrm>
        </p:grpSpPr>
        <p:sp>
          <p:nvSpPr>
            <p:cNvPr id="33" name="Flowchart: Alternate Process 32">
              <a:extLst>
                <a:ext uri="{FF2B5EF4-FFF2-40B4-BE49-F238E27FC236}">
                  <a16:creationId xmlns:a16="http://schemas.microsoft.com/office/drawing/2014/main" id="{829F010B-EFB6-EAF4-5373-0D96045AB3DC}"/>
                </a:ext>
              </a:extLst>
            </p:cNvPr>
            <p:cNvSpPr/>
            <p:nvPr/>
          </p:nvSpPr>
          <p:spPr>
            <a:xfrm>
              <a:off x="723514" y="1532945"/>
              <a:ext cx="4688324" cy="722432"/>
            </a:xfrm>
            <a:prstGeom prst="flowChartAlternateProcess">
              <a:avLst/>
            </a:prstGeom>
            <a:solidFill>
              <a:srgbClr val="D0EDFF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2F6181B2-C1ED-1B33-877F-2CADE2B0ED50}"/>
                </a:ext>
              </a:extLst>
            </p:cNvPr>
            <p:cNvGrpSpPr/>
            <p:nvPr/>
          </p:nvGrpSpPr>
          <p:grpSpPr>
            <a:xfrm>
              <a:off x="557900" y="1532945"/>
              <a:ext cx="650400" cy="722432"/>
              <a:chOff x="828144" y="2242441"/>
              <a:chExt cx="650400" cy="722432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4D6A7006-59BB-61BF-4D47-E4AE3859D5EA}"/>
                  </a:ext>
                </a:extLst>
              </p:cNvPr>
              <p:cNvSpPr/>
              <p:nvPr/>
            </p:nvSpPr>
            <p:spPr>
              <a:xfrm>
                <a:off x="828144" y="2484582"/>
                <a:ext cx="292510" cy="480291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6447E1E6-01D8-6127-85DA-47123A34D097}"/>
                  </a:ext>
                </a:extLst>
              </p:cNvPr>
              <p:cNvGrpSpPr/>
              <p:nvPr/>
            </p:nvGrpSpPr>
            <p:grpSpPr>
              <a:xfrm>
                <a:off x="893525" y="2242441"/>
                <a:ext cx="585019" cy="630942"/>
                <a:chOff x="556301" y="1532945"/>
                <a:chExt cx="585019" cy="630942"/>
              </a:xfrm>
            </p:grpSpPr>
            <p:sp>
              <p:nvSpPr>
                <p:cNvPr id="38" name="Flowchart: Delay 37">
                  <a:extLst>
                    <a:ext uri="{FF2B5EF4-FFF2-40B4-BE49-F238E27FC236}">
                      <a16:creationId xmlns:a16="http://schemas.microsoft.com/office/drawing/2014/main" id="{54BA6361-7431-9ABF-0BE5-A55259D7ABC3}"/>
                    </a:ext>
                  </a:extLst>
                </p:cNvPr>
                <p:cNvSpPr/>
                <p:nvPr/>
              </p:nvSpPr>
              <p:spPr>
                <a:xfrm>
                  <a:off x="556301" y="1534380"/>
                  <a:ext cx="585019" cy="628073"/>
                </a:xfrm>
                <a:prstGeom prst="flowChartDelay">
                  <a:avLst/>
                </a:prstGeom>
                <a:solidFill>
                  <a:srgbClr val="19479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F63EA519-6358-3501-F6A9-4AF17ABCF093}"/>
                    </a:ext>
                  </a:extLst>
                </p:cNvPr>
                <p:cNvSpPr txBox="1"/>
                <p:nvPr/>
              </p:nvSpPr>
              <p:spPr>
                <a:xfrm>
                  <a:off x="656534" y="1532945"/>
                  <a:ext cx="384553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500" b="1" dirty="0">
                      <a:solidFill>
                        <a:schemeClr val="bg1"/>
                      </a:solidFill>
                      <a:latin typeface="Roboto" pitchFamily="2" charset="0"/>
                      <a:ea typeface="Roboto" pitchFamily="2" charset="0"/>
                    </a:rPr>
                    <a:t>1</a:t>
                  </a:r>
                  <a:endParaRPr lang="vi-VN" sz="35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endParaRPr>
                </a:p>
              </p:txBody>
            </p:sp>
          </p:grp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14D4098-48FE-087F-A822-E3DAF66062BE}"/>
                </a:ext>
              </a:extLst>
            </p:cNvPr>
            <p:cNvSpPr txBox="1"/>
            <p:nvPr/>
          </p:nvSpPr>
          <p:spPr>
            <a:xfrm>
              <a:off x="1273681" y="1694106"/>
              <a:ext cx="41381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BỐI CẢNH VÀ HIỆN TRẠNG KÝ SỐ</a:t>
              </a:r>
              <a:endParaRPr lang="vi-VN" sz="2000" b="1" dirty="0">
                <a:solidFill>
                  <a:srgbClr val="194794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90F11EE6-BBFC-D829-60D7-3845347D9B3E}"/>
              </a:ext>
            </a:extLst>
          </p:cNvPr>
          <p:cNvGrpSpPr/>
          <p:nvPr/>
        </p:nvGrpSpPr>
        <p:grpSpPr>
          <a:xfrm>
            <a:off x="5148715" y="453019"/>
            <a:ext cx="6540328" cy="1668676"/>
            <a:chOff x="5162145" y="859980"/>
            <a:chExt cx="6540328" cy="1668676"/>
          </a:xfrm>
        </p:grpSpPr>
        <p:sp>
          <p:nvSpPr>
            <p:cNvPr id="95" name="Rectangle: Rounded Corners 94">
              <a:extLst>
                <a:ext uri="{FF2B5EF4-FFF2-40B4-BE49-F238E27FC236}">
                  <a16:creationId xmlns:a16="http://schemas.microsoft.com/office/drawing/2014/main" id="{9A7A2492-A843-1BC7-3D29-5906B527B73D}"/>
                </a:ext>
              </a:extLst>
            </p:cNvPr>
            <p:cNvSpPr/>
            <p:nvPr/>
          </p:nvSpPr>
          <p:spPr>
            <a:xfrm>
              <a:off x="5162145" y="1142967"/>
              <a:ext cx="6540328" cy="1385689"/>
            </a:xfrm>
            <a:prstGeom prst="roundRect">
              <a:avLst>
                <a:gd name="adj" fmla="val 10705"/>
              </a:avLst>
            </a:prstGeom>
            <a:solidFill>
              <a:srgbClr val="EEF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8D7E2FC7-3543-AE43-3392-08C4EAFC2FEB}"/>
                </a:ext>
              </a:extLst>
            </p:cNvPr>
            <p:cNvGrpSpPr/>
            <p:nvPr/>
          </p:nvGrpSpPr>
          <p:grpSpPr>
            <a:xfrm>
              <a:off x="5162145" y="859980"/>
              <a:ext cx="6540328" cy="548090"/>
              <a:chOff x="6118985" y="687390"/>
              <a:chExt cx="6540328" cy="548090"/>
            </a:xfrm>
          </p:grpSpPr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90A75F0E-EA62-C49B-7F15-DC8603ADFCD1}"/>
                  </a:ext>
                </a:extLst>
              </p:cNvPr>
              <p:cNvGrpSpPr/>
              <p:nvPr/>
            </p:nvGrpSpPr>
            <p:grpSpPr>
              <a:xfrm>
                <a:off x="6466719" y="767056"/>
                <a:ext cx="6192594" cy="388759"/>
                <a:chOff x="6466719" y="767056"/>
                <a:chExt cx="6192594" cy="388759"/>
              </a:xfrm>
            </p:grpSpPr>
            <p:sp>
              <p:nvSpPr>
                <p:cNvPr id="52" name="Rectangle: Rounded Corners 51">
                  <a:extLst>
                    <a:ext uri="{FF2B5EF4-FFF2-40B4-BE49-F238E27FC236}">
                      <a16:creationId xmlns:a16="http://schemas.microsoft.com/office/drawing/2014/main" id="{8B72D440-DAE6-27AE-EF05-27742945E7D1}"/>
                    </a:ext>
                  </a:extLst>
                </p:cNvPr>
                <p:cNvSpPr/>
                <p:nvPr/>
              </p:nvSpPr>
              <p:spPr>
                <a:xfrm>
                  <a:off x="6466719" y="767056"/>
                  <a:ext cx="6192594" cy="388759"/>
                </a:xfrm>
                <a:prstGeom prst="roundRect">
                  <a:avLst/>
                </a:prstGeom>
                <a:solidFill>
                  <a:srgbClr val="D4F0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5CDACEE3-B2D3-C692-5909-423B70DFC8F1}"/>
                    </a:ext>
                  </a:extLst>
                </p:cNvPr>
                <p:cNvSpPr txBox="1"/>
                <p:nvPr/>
              </p:nvSpPr>
              <p:spPr>
                <a:xfrm>
                  <a:off x="6707127" y="807547"/>
                  <a:ext cx="561044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400" b="1" dirty="0">
                      <a:solidFill>
                        <a:srgbClr val="194794"/>
                      </a:solidFill>
                      <a:latin typeface="Roboto" pitchFamily="2" charset="0"/>
                      <a:ea typeface="Roboto" pitchFamily="2" charset="0"/>
                    </a:rPr>
                    <a:t>Chuyển đổi số </a:t>
                  </a:r>
                  <a:r>
                    <a:rPr lang="vi-VN" sz="1400" b="1" dirty="0">
                      <a:solidFill>
                        <a:srgbClr val="F3B801"/>
                      </a:solidFill>
                      <a:latin typeface="Roboto" pitchFamily="2" charset="0"/>
                      <a:ea typeface="Roboto" pitchFamily="2" charset="0"/>
                    </a:rPr>
                    <a:t>Bùng nổ </a:t>
                  </a:r>
                  <a:r>
                    <a:rPr lang="vi-VN" sz="1400" dirty="0">
                      <a:solidFill>
                        <a:srgbClr val="194794"/>
                      </a:solidFill>
                      <a:latin typeface="Roboto" pitchFamily="2" charset="0"/>
                      <a:ea typeface="Roboto" pitchFamily="2" charset="0"/>
                    </a:rPr>
                    <a:t>→ </a:t>
                  </a:r>
                  <a:r>
                    <a:rPr lang="vi-VN" sz="1400" b="1" dirty="0">
                      <a:solidFill>
                        <a:srgbClr val="194794"/>
                      </a:solidFill>
                      <a:latin typeface="Roboto" pitchFamily="2" charset="0"/>
                      <a:ea typeface="Roboto" pitchFamily="2" charset="0"/>
                    </a:rPr>
                    <a:t>Giao dịch điện tử tăng theo cấp số nhân</a:t>
                  </a:r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2C8F74BE-25CA-8EEC-A90F-123412D18A33}"/>
                  </a:ext>
                </a:extLst>
              </p:cNvPr>
              <p:cNvGrpSpPr/>
              <p:nvPr/>
            </p:nvGrpSpPr>
            <p:grpSpPr>
              <a:xfrm>
                <a:off x="6118985" y="687390"/>
                <a:ext cx="508000" cy="548090"/>
                <a:chOff x="6118985" y="687390"/>
                <a:chExt cx="508000" cy="548090"/>
              </a:xfrm>
            </p:grpSpPr>
            <p:sp>
              <p:nvSpPr>
                <p:cNvPr id="53" name="Rectangle: Rounded Corners 52">
                  <a:extLst>
                    <a:ext uri="{FF2B5EF4-FFF2-40B4-BE49-F238E27FC236}">
                      <a16:creationId xmlns:a16="http://schemas.microsoft.com/office/drawing/2014/main" id="{3D08E198-5C73-B949-684F-21B5B22DB0A7}"/>
                    </a:ext>
                  </a:extLst>
                </p:cNvPr>
                <p:cNvSpPr/>
                <p:nvPr/>
              </p:nvSpPr>
              <p:spPr>
                <a:xfrm>
                  <a:off x="6118985" y="687390"/>
                  <a:ext cx="508000" cy="548090"/>
                </a:xfrm>
                <a:prstGeom prst="roundRect">
                  <a:avLst/>
                </a:prstGeom>
                <a:solidFill>
                  <a:srgbClr val="19479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pic>
              <p:nvPicPr>
                <p:cNvPr id="55" name="Graphic 54" descr="Dim (Medium Sun) with solid fill">
                  <a:extLst>
                    <a:ext uri="{FF2B5EF4-FFF2-40B4-BE49-F238E27FC236}">
                      <a16:creationId xmlns:a16="http://schemas.microsoft.com/office/drawing/2014/main" id="{1E425634-101F-C4E0-CD23-72C5317C73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55878" y="744328"/>
                  <a:ext cx="434215" cy="434215"/>
                </a:xfrm>
                <a:prstGeom prst="rect">
                  <a:avLst/>
                </a:prstGeom>
              </p:spPr>
            </p:pic>
          </p:grpSp>
        </p:grp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92A62D1E-F0C6-E8BC-4864-5B6D8138DFC6}"/>
                </a:ext>
              </a:extLst>
            </p:cNvPr>
            <p:cNvSpPr txBox="1"/>
            <p:nvPr/>
          </p:nvSpPr>
          <p:spPr>
            <a:xfrm>
              <a:off x="5633253" y="1430798"/>
              <a:ext cx="581060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Ngân hàng,</a:t>
              </a:r>
              <a:r>
                <a:rPr lang="vi-VN" sz="1200" dirty="0"/>
                <a:t> </a:t>
              </a:r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bảo hiểm, fintech, y tế, thương mại điện tử, … đều đang chuyển mọi quy trình sang online.</a:t>
              </a:r>
            </a:p>
            <a:p>
              <a:r>
                <a:rPr lang="vi-VN" sz="12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Ví dụ: </a:t>
              </a:r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Mở tài khoản ngân hàng eKYC, Ký hợp đồng mua bảo hiểm, Chữ ký trong Xanh – Số hóa bệnh án, ...</a:t>
              </a:r>
            </a:p>
            <a:p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→ </a:t>
              </a:r>
              <a:r>
                <a:rPr lang="vi-VN" sz="12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Lượng giao dịch cần ký số tăng 5–10 lần sau COVID</a:t>
              </a:r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.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1BEB531B-06E4-EC32-07BC-34FD29278D14}"/>
              </a:ext>
            </a:extLst>
          </p:cNvPr>
          <p:cNvGrpSpPr/>
          <p:nvPr/>
        </p:nvGrpSpPr>
        <p:grpSpPr>
          <a:xfrm>
            <a:off x="5148715" y="2201361"/>
            <a:ext cx="6540328" cy="1522292"/>
            <a:chOff x="5162145" y="859980"/>
            <a:chExt cx="6540328" cy="1522292"/>
          </a:xfrm>
        </p:grpSpPr>
        <p:sp>
          <p:nvSpPr>
            <p:cNvPr id="98" name="Rectangle: Rounded Corners 97">
              <a:extLst>
                <a:ext uri="{FF2B5EF4-FFF2-40B4-BE49-F238E27FC236}">
                  <a16:creationId xmlns:a16="http://schemas.microsoft.com/office/drawing/2014/main" id="{6F4900E0-33BD-A2A4-5DCA-D9431C46B578}"/>
                </a:ext>
              </a:extLst>
            </p:cNvPr>
            <p:cNvSpPr/>
            <p:nvPr/>
          </p:nvSpPr>
          <p:spPr>
            <a:xfrm>
              <a:off x="5162145" y="1142968"/>
              <a:ext cx="6540328" cy="1239304"/>
            </a:xfrm>
            <a:prstGeom prst="roundRect">
              <a:avLst>
                <a:gd name="adj" fmla="val 10705"/>
              </a:avLst>
            </a:prstGeom>
            <a:solidFill>
              <a:srgbClr val="EEF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E328FB32-BEEF-BCB8-4E2A-93A79359E5D7}"/>
                </a:ext>
              </a:extLst>
            </p:cNvPr>
            <p:cNvGrpSpPr/>
            <p:nvPr/>
          </p:nvGrpSpPr>
          <p:grpSpPr>
            <a:xfrm>
              <a:off x="5162145" y="859980"/>
              <a:ext cx="6540328" cy="548090"/>
              <a:chOff x="6118985" y="687390"/>
              <a:chExt cx="6540328" cy="548090"/>
            </a:xfrm>
          </p:grpSpPr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600841CC-9850-95D8-FA03-9082686F1902}"/>
                  </a:ext>
                </a:extLst>
              </p:cNvPr>
              <p:cNvGrpSpPr/>
              <p:nvPr/>
            </p:nvGrpSpPr>
            <p:grpSpPr>
              <a:xfrm>
                <a:off x="6466719" y="767056"/>
                <a:ext cx="6192594" cy="388759"/>
                <a:chOff x="6466719" y="767056"/>
                <a:chExt cx="6192594" cy="388759"/>
              </a:xfrm>
            </p:grpSpPr>
            <p:sp>
              <p:nvSpPr>
                <p:cNvPr id="105" name="Rectangle: Rounded Corners 104">
                  <a:extLst>
                    <a:ext uri="{FF2B5EF4-FFF2-40B4-BE49-F238E27FC236}">
                      <a16:creationId xmlns:a16="http://schemas.microsoft.com/office/drawing/2014/main" id="{83794A97-B9E1-5715-A37B-DB3341F70686}"/>
                    </a:ext>
                  </a:extLst>
                </p:cNvPr>
                <p:cNvSpPr/>
                <p:nvPr/>
              </p:nvSpPr>
              <p:spPr>
                <a:xfrm>
                  <a:off x="6466719" y="767056"/>
                  <a:ext cx="6192594" cy="388759"/>
                </a:xfrm>
                <a:prstGeom prst="roundRect">
                  <a:avLst/>
                </a:prstGeom>
                <a:solidFill>
                  <a:srgbClr val="D4F0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9979554E-56FF-C209-DAB8-6E85F879D99E}"/>
                    </a:ext>
                  </a:extLst>
                </p:cNvPr>
                <p:cNvSpPr txBox="1"/>
                <p:nvPr/>
              </p:nvSpPr>
              <p:spPr>
                <a:xfrm>
                  <a:off x="6707127" y="807547"/>
                  <a:ext cx="561044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400" b="1" dirty="0">
                      <a:solidFill>
                        <a:srgbClr val="194794"/>
                      </a:solidFill>
                      <a:latin typeface="Roboto" pitchFamily="2" charset="0"/>
                      <a:ea typeface="Roboto" pitchFamily="2" charset="0"/>
                    </a:rPr>
                    <a:t>Người dân </a:t>
                  </a:r>
                  <a:r>
                    <a:rPr lang="vi-VN" sz="1400" b="1" dirty="0">
                      <a:solidFill>
                        <a:srgbClr val="F3B801"/>
                      </a:solidFill>
                      <a:latin typeface="Roboto" pitchFamily="2" charset="0"/>
                      <a:ea typeface="Roboto" pitchFamily="2" charset="0"/>
                    </a:rPr>
                    <a:t>Định danh Quốc gia </a:t>
                  </a:r>
                  <a:r>
                    <a:rPr lang="vi-VN" sz="1400" b="1" dirty="0">
                      <a:solidFill>
                        <a:srgbClr val="194794"/>
                      </a:solidFill>
                      <a:latin typeface="Roboto" pitchFamily="2" charset="0"/>
                      <a:ea typeface="Roboto" pitchFamily="2" charset="0"/>
                    </a:rPr>
                    <a:t>qua VNeID</a:t>
                  </a:r>
                </a:p>
              </p:txBody>
            </p:sp>
          </p:grpSp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107EA03E-D08A-2A7F-5418-B9E3119A3165}"/>
                  </a:ext>
                </a:extLst>
              </p:cNvPr>
              <p:cNvGrpSpPr/>
              <p:nvPr/>
            </p:nvGrpSpPr>
            <p:grpSpPr>
              <a:xfrm>
                <a:off x="6118985" y="687390"/>
                <a:ext cx="508000" cy="548090"/>
                <a:chOff x="6118985" y="687390"/>
                <a:chExt cx="508000" cy="548090"/>
              </a:xfrm>
            </p:grpSpPr>
            <p:sp>
              <p:nvSpPr>
                <p:cNvPr id="103" name="Rectangle: Rounded Corners 102">
                  <a:extLst>
                    <a:ext uri="{FF2B5EF4-FFF2-40B4-BE49-F238E27FC236}">
                      <a16:creationId xmlns:a16="http://schemas.microsoft.com/office/drawing/2014/main" id="{B80AFE75-ED21-1876-320D-309D9BAF8797}"/>
                    </a:ext>
                  </a:extLst>
                </p:cNvPr>
                <p:cNvSpPr/>
                <p:nvPr/>
              </p:nvSpPr>
              <p:spPr>
                <a:xfrm>
                  <a:off x="6118985" y="687390"/>
                  <a:ext cx="508000" cy="548090"/>
                </a:xfrm>
                <a:prstGeom prst="roundRect">
                  <a:avLst/>
                </a:prstGeom>
                <a:solidFill>
                  <a:srgbClr val="19479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pic>
              <p:nvPicPr>
                <p:cNvPr id="104" name="Graphic 103" descr="Dim (Medium Sun) with solid fill">
                  <a:extLst>
                    <a:ext uri="{FF2B5EF4-FFF2-40B4-BE49-F238E27FC236}">
                      <a16:creationId xmlns:a16="http://schemas.microsoft.com/office/drawing/2014/main" id="{A5B33989-5985-57FF-FAB4-D2FA9DB98FC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55878" y="744328"/>
                  <a:ext cx="434215" cy="434215"/>
                </a:xfrm>
                <a:prstGeom prst="rect">
                  <a:avLst/>
                </a:prstGeom>
              </p:spPr>
            </p:pic>
          </p:grpSp>
        </p:grp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F1FD2360-6E33-E8C5-1918-9A5F7D73B609}"/>
                </a:ext>
              </a:extLst>
            </p:cNvPr>
            <p:cNvSpPr txBox="1"/>
            <p:nvPr/>
          </p:nvSpPr>
          <p:spPr>
            <a:xfrm>
              <a:off x="5633253" y="1439840"/>
              <a:ext cx="581060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Dữ liệu dân cư chính xác, được Nhà nước chuẩn hóa, Mức độ xác thực (LoA) cao, Thay thế CMND ảnh chụp bằng dữ liệu chuẩn từ Bộ Công An, … </a:t>
              </a:r>
            </a:p>
            <a:p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→ </a:t>
              </a:r>
              <a:r>
                <a:rPr lang="vi-VN" sz="12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Một hệ thống ký số hiện đại </a:t>
              </a:r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phải tận dụng VNeID để onboarding tự động, giảm KYC thủ công.</a:t>
              </a:r>
            </a:p>
          </p:txBody>
        </p:sp>
      </p:grpSp>
      <p:sp>
        <p:nvSpPr>
          <p:cNvPr id="108" name="Rectangle: Rounded Corners 107">
            <a:extLst>
              <a:ext uri="{FF2B5EF4-FFF2-40B4-BE49-F238E27FC236}">
                <a16:creationId xmlns:a16="http://schemas.microsoft.com/office/drawing/2014/main" id="{F68F0BED-73C1-1512-A887-5A619CDE06DB}"/>
              </a:ext>
            </a:extLst>
          </p:cNvPr>
          <p:cNvSpPr/>
          <p:nvPr/>
        </p:nvSpPr>
        <p:spPr>
          <a:xfrm>
            <a:off x="5185608" y="4114226"/>
            <a:ext cx="6540328" cy="2487453"/>
          </a:xfrm>
          <a:prstGeom prst="roundRect">
            <a:avLst>
              <a:gd name="adj" fmla="val 10705"/>
            </a:avLst>
          </a:prstGeom>
          <a:solidFill>
            <a:srgbClr val="EEF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1AAAD69-5960-38D8-BFBD-B1DA15B70C0B}"/>
              </a:ext>
            </a:extLst>
          </p:cNvPr>
          <p:cNvGrpSpPr/>
          <p:nvPr/>
        </p:nvGrpSpPr>
        <p:grpSpPr>
          <a:xfrm>
            <a:off x="5185608" y="3831239"/>
            <a:ext cx="6540328" cy="548090"/>
            <a:chOff x="5185608" y="3831239"/>
            <a:chExt cx="6540328" cy="548090"/>
          </a:xfrm>
        </p:grpSpPr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DF7B17B5-604C-FC39-09C9-D0A2ACA612EC}"/>
                </a:ext>
              </a:extLst>
            </p:cNvPr>
            <p:cNvGrpSpPr/>
            <p:nvPr/>
          </p:nvGrpSpPr>
          <p:grpSpPr>
            <a:xfrm>
              <a:off x="5533342" y="3910905"/>
              <a:ext cx="6192594" cy="388759"/>
              <a:chOff x="6466719" y="767056"/>
              <a:chExt cx="6192594" cy="388759"/>
            </a:xfrm>
          </p:grpSpPr>
          <p:sp>
            <p:nvSpPr>
              <p:cNvPr id="115" name="Rectangle: Rounded Corners 114">
                <a:extLst>
                  <a:ext uri="{FF2B5EF4-FFF2-40B4-BE49-F238E27FC236}">
                    <a16:creationId xmlns:a16="http://schemas.microsoft.com/office/drawing/2014/main" id="{CDB89FA8-A896-0B83-102F-DE0689C924C6}"/>
                  </a:ext>
                </a:extLst>
              </p:cNvPr>
              <p:cNvSpPr/>
              <p:nvPr/>
            </p:nvSpPr>
            <p:spPr>
              <a:xfrm>
                <a:off x="6466719" y="767056"/>
                <a:ext cx="6192594" cy="388759"/>
              </a:xfrm>
              <a:prstGeom prst="roundRect">
                <a:avLst/>
              </a:prstGeom>
              <a:solidFill>
                <a:srgbClr val="D4F0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178BD138-1C0C-1F8F-2C10-49E0F0BA310D}"/>
                  </a:ext>
                </a:extLst>
              </p:cNvPr>
              <p:cNvSpPr txBox="1"/>
              <p:nvPr/>
            </p:nvSpPr>
            <p:spPr>
              <a:xfrm>
                <a:off x="6707127" y="807547"/>
                <a:ext cx="561044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400" b="1" dirty="0">
                    <a:solidFill>
                      <a:srgbClr val="F3B801"/>
                    </a:solidFill>
                    <a:latin typeface="Roboto" pitchFamily="2" charset="0"/>
                    <a:ea typeface="Roboto" pitchFamily="2" charset="0"/>
                  </a:rPr>
                  <a:t>CA truyền thống </a:t>
                </a:r>
                <a:r>
                  <a:rPr lang="vi-VN" sz="1400" b="1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gặp nhiều bất cập</a:t>
                </a:r>
              </a:p>
            </p:txBody>
          </p:sp>
        </p:grpSp>
        <p:sp>
          <p:nvSpPr>
            <p:cNvPr id="113" name="Rectangle: Rounded Corners 112">
              <a:extLst>
                <a:ext uri="{FF2B5EF4-FFF2-40B4-BE49-F238E27FC236}">
                  <a16:creationId xmlns:a16="http://schemas.microsoft.com/office/drawing/2014/main" id="{C690671C-15E7-4427-2B8E-9DD0A0839ED1}"/>
                </a:ext>
              </a:extLst>
            </p:cNvPr>
            <p:cNvSpPr/>
            <p:nvPr/>
          </p:nvSpPr>
          <p:spPr>
            <a:xfrm>
              <a:off x="5185608" y="3831239"/>
              <a:ext cx="508000" cy="548090"/>
            </a:xfrm>
            <a:prstGeom prst="roundRect">
              <a:avLst/>
            </a:prstGeom>
            <a:solidFill>
              <a:srgbClr val="19479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pic>
          <p:nvPicPr>
            <p:cNvPr id="118" name="Graphic 117" descr="Confused face with solid fill with solid fill">
              <a:extLst>
                <a:ext uri="{FF2B5EF4-FFF2-40B4-BE49-F238E27FC236}">
                  <a16:creationId xmlns:a16="http://schemas.microsoft.com/office/drawing/2014/main" id="{EA9BB9AE-DD91-7166-50D9-5511CF6916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213430" y="3886484"/>
              <a:ext cx="452355" cy="452355"/>
            </a:xfrm>
            <a:prstGeom prst="rect">
              <a:avLst/>
            </a:prstGeom>
          </p:spPr>
        </p:pic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EBD40AAE-68A1-A862-D6F1-96955A23E739}"/>
              </a:ext>
            </a:extLst>
          </p:cNvPr>
          <p:cNvGrpSpPr/>
          <p:nvPr/>
        </p:nvGrpSpPr>
        <p:grpSpPr>
          <a:xfrm>
            <a:off x="5428409" y="4411099"/>
            <a:ext cx="6038909" cy="461665"/>
            <a:chOff x="5428409" y="4411099"/>
            <a:chExt cx="6038909" cy="461665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CED46B81-0AAC-82F2-90AB-2F58AEB15670}"/>
                </a:ext>
              </a:extLst>
            </p:cNvPr>
            <p:cNvSpPr txBox="1"/>
            <p:nvPr/>
          </p:nvSpPr>
          <p:spPr>
            <a:xfrm>
              <a:off x="5656716" y="4411099"/>
              <a:ext cx="58106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Trải nghiệm rối rắm </a:t>
              </a:r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→ Mỗi CA bắt người dùng tải 1 app riêng; Tốn thời gian: đăng ký, OTP, xử lý lỗi thiết bị; Người dùng bỏ giữa chừng (churn cao).</a:t>
              </a:r>
            </a:p>
          </p:txBody>
        </p:sp>
        <p:pic>
          <p:nvPicPr>
            <p:cNvPr id="122" name="Graphic 121" descr="Forbidden with solid fill">
              <a:extLst>
                <a:ext uri="{FF2B5EF4-FFF2-40B4-BE49-F238E27FC236}">
                  <a16:creationId xmlns:a16="http://schemas.microsoft.com/office/drawing/2014/main" id="{4679A9FE-EAD1-0D80-9593-EC52CBE6DC5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428409" y="4467085"/>
              <a:ext cx="190354" cy="190354"/>
            </a:xfrm>
            <a:prstGeom prst="rect">
              <a:avLst/>
            </a:prstGeom>
          </p:spPr>
        </p:pic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875BE562-3D17-CD74-9A46-77D081F97B26}"/>
              </a:ext>
            </a:extLst>
          </p:cNvPr>
          <p:cNvGrpSpPr/>
          <p:nvPr/>
        </p:nvGrpSpPr>
        <p:grpSpPr>
          <a:xfrm>
            <a:off x="5428409" y="4875873"/>
            <a:ext cx="6038909" cy="461665"/>
            <a:chOff x="5428409" y="4411099"/>
            <a:chExt cx="6038909" cy="461665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417E3008-71AA-91E5-9E02-0E735D8649B3}"/>
                </a:ext>
              </a:extLst>
            </p:cNvPr>
            <p:cNvSpPr txBox="1"/>
            <p:nvPr/>
          </p:nvSpPr>
          <p:spPr>
            <a:xfrm>
              <a:off x="5656716" y="4411099"/>
              <a:ext cx="58106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Chi phí vận hành cao </a:t>
              </a:r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→ Doanh nghiệp phải trả phí KYC thủ công; RSHUB chi phí cao → mỗi giao dịch bị “đội giá”.</a:t>
              </a:r>
            </a:p>
          </p:txBody>
        </p:sp>
        <p:pic>
          <p:nvPicPr>
            <p:cNvPr id="126" name="Graphic 125" descr="Forbidden with solid fill">
              <a:extLst>
                <a:ext uri="{FF2B5EF4-FFF2-40B4-BE49-F238E27FC236}">
                  <a16:creationId xmlns:a16="http://schemas.microsoft.com/office/drawing/2014/main" id="{9C08F9BF-3915-DE06-62F0-D019298E4CB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428409" y="4467085"/>
              <a:ext cx="190354" cy="190354"/>
            </a:xfrm>
            <a:prstGeom prst="rect">
              <a:avLst/>
            </a:prstGeom>
          </p:spPr>
        </p:pic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40FE733C-6D25-9423-FB49-C4EF9FCDFD98}"/>
              </a:ext>
            </a:extLst>
          </p:cNvPr>
          <p:cNvGrpSpPr/>
          <p:nvPr/>
        </p:nvGrpSpPr>
        <p:grpSpPr>
          <a:xfrm>
            <a:off x="5428409" y="5340647"/>
            <a:ext cx="6038909" cy="461665"/>
            <a:chOff x="5428409" y="4411099"/>
            <a:chExt cx="6038909" cy="461665"/>
          </a:xfrm>
        </p:grpSpPr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1848D7CD-68BB-29AA-7598-E4C87F0A6D92}"/>
                </a:ext>
              </a:extLst>
            </p:cNvPr>
            <p:cNvSpPr txBox="1"/>
            <p:nvPr/>
          </p:nvSpPr>
          <p:spPr>
            <a:xfrm>
              <a:off x="5656716" y="4411099"/>
              <a:ext cx="58106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Thiếu đồng nhất </a:t>
              </a:r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→ Mỗi CA có quy trình khác nhau; Doanh nghiệp tích hợp multiple CA → chi phí gấp 3–5 lần</a:t>
              </a:r>
            </a:p>
          </p:txBody>
        </p:sp>
        <p:pic>
          <p:nvPicPr>
            <p:cNvPr id="129" name="Graphic 128" descr="Forbidden with solid fill">
              <a:extLst>
                <a:ext uri="{FF2B5EF4-FFF2-40B4-BE49-F238E27FC236}">
                  <a16:creationId xmlns:a16="http://schemas.microsoft.com/office/drawing/2014/main" id="{E46CFEE7-834F-340C-800D-415641752B9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428409" y="4467085"/>
              <a:ext cx="190354" cy="190354"/>
            </a:xfrm>
            <a:prstGeom prst="rect">
              <a:avLst/>
            </a:prstGeom>
          </p:spPr>
        </p:pic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0B663F8B-A58D-310E-B629-2BBAF705D5A2}"/>
              </a:ext>
            </a:extLst>
          </p:cNvPr>
          <p:cNvGrpSpPr/>
          <p:nvPr/>
        </p:nvGrpSpPr>
        <p:grpSpPr>
          <a:xfrm>
            <a:off x="5428409" y="5805422"/>
            <a:ext cx="6038909" cy="461665"/>
            <a:chOff x="5428409" y="4411099"/>
            <a:chExt cx="6038909" cy="461665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D3619480-62E5-DB40-7E1F-251E897B147F}"/>
                </a:ext>
              </a:extLst>
            </p:cNvPr>
            <p:cNvSpPr txBox="1"/>
            <p:nvPr/>
          </p:nvSpPr>
          <p:spPr>
            <a:xfrm>
              <a:off x="5656716" y="4411099"/>
              <a:ext cx="58106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Hạ tầng UX cũ kỹ </a:t>
              </a:r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→ </a:t>
              </a:r>
              <a:r>
                <a:rPr lang="en-US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OTP/SMS không còn an toàn</a:t>
              </a:r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; App CA khó bảo trì, phân mảnh hệ điều hành; Chưa khai thác SPC/WebAuthn nên ký còn chậm và nặng</a:t>
              </a:r>
            </a:p>
          </p:txBody>
        </p:sp>
        <p:pic>
          <p:nvPicPr>
            <p:cNvPr id="132" name="Graphic 131" descr="Forbidden with solid fill">
              <a:extLst>
                <a:ext uri="{FF2B5EF4-FFF2-40B4-BE49-F238E27FC236}">
                  <a16:creationId xmlns:a16="http://schemas.microsoft.com/office/drawing/2014/main" id="{EDD8384A-CBE0-8D04-5390-67322B680DB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428409" y="4467085"/>
              <a:ext cx="190354" cy="1903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41058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9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5AC1B0C-1788-D7AF-143E-4815F47065C3}"/>
              </a:ext>
            </a:extLst>
          </p:cNvPr>
          <p:cNvSpPr/>
          <p:nvPr/>
        </p:nvSpPr>
        <p:spPr>
          <a:xfrm>
            <a:off x="0" y="6092982"/>
            <a:ext cx="6096000" cy="765018"/>
          </a:xfrm>
          <a:prstGeom prst="rect">
            <a:avLst/>
          </a:prstGeom>
          <a:solidFill>
            <a:srgbClr val="1947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C43940F-96C4-3F21-9165-22F961038F75}"/>
              </a:ext>
            </a:extLst>
          </p:cNvPr>
          <p:cNvGrpSpPr/>
          <p:nvPr/>
        </p:nvGrpSpPr>
        <p:grpSpPr>
          <a:xfrm>
            <a:off x="185517" y="201912"/>
            <a:ext cx="6352914" cy="722432"/>
            <a:chOff x="557900" y="1532945"/>
            <a:chExt cx="6352914" cy="722432"/>
          </a:xfrm>
        </p:grpSpPr>
        <p:sp>
          <p:nvSpPr>
            <p:cNvPr id="3" name="Flowchart: Alternate Process 2">
              <a:extLst>
                <a:ext uri="{FF2B5EF4-FFF2-40B4-BE49-F238E27FC236}">
                  <a16:creationId xmlns:a16="http://schemas.microsoft.com/office/drawing/2014/main" id="{1F2DD03E-FF86-7443-6C96-C13D77C3AE5A}"/>
                </a:ext>
              </a:extLst>
            </p:cNvPr>
            <p:cNvSpPr/>
            <p:nvPr/>
          </p:nvSpPr>
          <p:spPr>
            <a:xfrm>
              <a:off x="723514" y="1532945"/>
              <a:ext cx="6187300" cy="722432"/>
            </a:xfrm>
            <a:prstGeom prst="flowChartAlternateProcess">
              <a:avLst/>
            </a:prstGeom>
            <a:solidFill>
              <a:srgbClr val="D0EDFF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B7106F9E-BF70-F72E-7E80-CC98B0F74A61}"/>
                </a:ext>
              </a:extLst>
            </p:cNvPr>
            <p:cNvGrpSpPr/>
            <p:nvPr/>
          </p:nvGrpSpPr>
          <p:grpSpPr>
            <a:xfrm>
              <a:off x="557900" y="1532945"/>
              <a:ext cx="650400" cy="722432"/>
              <a:chOff x="828144" y="2242441"/>
              <a:chExt cx="650400" cy="722432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C469E82-8A00-FA4B-14D3-0A65392A6DED}"/>
                  </a:ext>
                </a:extLst>
              </p:cNvPr>
              <p:cNvSpPr/>
              <p:nvPr/>
            </p:nvSpPr>
            <p:spPr>
              <a:xfrm>
                <a:off x="828144" y="2484582"/>
                <a:ext cx="292510" cy="480291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4040F868-3786-2FB5-4EAB-1E7079820C0F}"/>
                  </a:ext>
                </a:extLst>
              </p:cNvPr>
              <p:cNvGrpSpPr/>
              <p:nvPr/>
            </p:nvGrpSpPr>
            <p:grpSpPr>
              <a:xfrm>
                <a:off x="893525" y="2242441"/>
                <a:ext cx="585019" cy="630942"/>
                <a:chOff x="556301" y="1532945"/>
                <a:chExt cx="585019" cy="630942"/>
              </a:xfrm>
            </p:grpSpPr>
            <p:sp>
              <p:nvSpPr>
                <p:cNvPr id="8" name="Flowchart: Delay 7">
                  <a:extLst>
                    <a:ext uri="{FF2B5EF4-FFF2-40B4-BE49-F238E27FC236}">
                      <a16:creationId xmlns:a16="http://schemas.microsoft.com/office/drawing/2014/main" id="{C32D9505-2876-F33A-4255-DE44D926A644}"/>
                    </a:ext>
                  </a:extLst>
                </p:cNvPr>
                <p:cNvSpPr/>
                <p:nvPr/>
              </p:nvSpPr>
              <p:spPr>
                <a:xfrm>
                  <a:off x="556301" y="1534380"/>
                  <a:ext cx="585019" cy="628073"/>
                </a:xfrm>
                <a:prstGeom prst="flowChartDelay">
                  <a:avLst/>
                </a:prstGeom>
                <a:solidFill>
                  <a:srgbClr val="19479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A9D5AEBC-29D8-D735-13EE-63E1DA5B1D61}"/>
                    </a:ext>
                  </a:extLst>
                </p:cNvPr>
                <p:cNvSpPr txBox="1"/>
                <p:nvPr/>
              </p:nvSpPr>
              <p:spPr>
                <a:xfrm>
                  <a:off x="656534" y="1532945"/>
                  <a:ext cx="384553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500" b="1" dirty="0">
                      <a:solidFill>
                        <a:schemeClr val="bg1"/>
                      </a:solidFill>
                      <a:latin typeface="Roboto" pitchFamily="2" charset="0"/>
                      <a:ea typeface="Roboto" pitchFamily="2" charset="0"/>
                    </a:rPr>
                    <a:t>2</a:t>
                  </a:r>
                  <a:endParaRPr lang="vi-VN" sz="35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endParaRPr>
                </a:p>
              </p:txBody>
            </p:sp>
          </p:grp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986E1E0-22E0-7D52-FA35-BD2C9054737D}"/>
                </a:ext>
              </a:extLst>
            </p:cNvPr>
            <p:cNvSpPr txBox="1"/>
            <p:nvPr/>
          </p:nvSpPr>
          <p:spPr>
            <a:xfrm>
              <a:off x="1273681" y="1694106"/>
              <a:ext cx="54125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TỔNG QUAN &amp; LÍ DO CHỌN TRUSTED </a:t>
              </a:r>
              <a:r>
                <a:rPr lang="en-US" sz="2000" b="1" dirty="0">
                  <a:solidFill>
                    <a:srgbClr val="FFC000"/>
                  </a:solidFill>
                  <a:latin typeface="Roboto" pitchFamily="2" charset="0"/>
                  <a:ea typeface="Roboto" pitchFamily="2" charset="0"/>
                </a:rPr>
                <a:t>SIC</a:t>
              </a:r>
              <a:endParaRPr lang="vi-VN" sz="2000" b="1" dirty="0">
                <a:solidFill>
                  <a:srgbClr val="FFC00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C62306C7-CBA3-D1B7-825F-85DDFE8DBDAF}"/>
              </a:ext>
            </a:extLst>
          </p:cNvPr>
          <p:cNvSpPr/>
          <p:nvPr/>
        </p:nvSpPr>
        <p:spPr>
          <a:xfrm>
            <a:off x="6096000" y="6092982"/>
            <a:ext cx="6096000" cy="765018"/>
          </a:xfrm>
          <a:prstGeom prst="rect">
            <a:avLst/>
          </a:prstGeom>
          <a:solidFill>
            <a:srgbClr val="F3B80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15" name="Picture 14" descr="A person using a stylus on a tablet&#10;&#10;AI-generated content may be incorrect.">
            <a:extLst>
              <a:ext uri="{FF2B5EF4-FFF2-40B4-BE49-F238E27FC236}">
                <a16:creationId xmlns:a16="http://schemas.microsoft.com/office/drawing/2014/main" id="{B2D1268D-3996-698B-D9E7-6CEA3FBFF5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67" r="26443"/>
          <a:stretch>
            <a:fillRect/>
          </a:stretch>
        </p:blipFill>
        <p:spPr>
          <a:xfrm>
            <a:off x="6754398" y="1187678"/>
            <a:ext cx="4855344" cy="5307248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477577B3-63AE-553B-38D4-19058F58B297}"/>
              </a:ext>
            </a:extLst>
          </p:cNvPr>
          <p:cNvGrpSpPr/>
          <p:nvPr/>
        </p:nvGrpSpPr>
        <p:grpSpPr>
          <a:xfrm>
            <a:off x="735684" y="2521989"/>
            <a:ext cx="2327131" cy="1896721"/>
            <a:chOff x="735684" y="2521989"/>
            <a:chExt cx="2327131" cy="1896721"/>
          </a:xfrm>
        </p:grpSpPr>
        <p:sp>
          <p:nvSpPr>
            <p:cNvPr id="47" name="Flowchart: Delay 46">
              <a:extLst>
                <a:ext uri="{FF2B5EF4-FFF2-40B4-BE49-F238E27FC236}">
                  <a16:creationId xmlns:a16="http://schemas.microsoft.com/office/drawing/2014/main" id="{8594FCA1-6F7C-C13D-FD82-028A0C86B4C8}"/>
                </a:ext>
              </a:extLst>
            </p:cNvPr>
            <p:cNvSpPr/>
            <p:nvPr/>
          </p:nvSpPr>
          <p:spPr>
            <a:xfrm rot="10800000">
              <a:off x="735684" y="2521989"/>
              <a:ext cx="2327131" cy="1896721"/>
            </a:xfrm>
            <a:prstGeom prst="flowChartDelay">
              <a:avLst/>
            </a:prstGeom>
            <a:solidFill>
              <a:srgbClr val="7DC3F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3B395F1-C921-FF2D-B880-25613D3691FF}"/>
                </a:ext>
              </a:extLst>
            </p:cNvPr>
            <p:cNvSpPr txBox="1"/>
            <p:nvPr/>
          </p:nvSpPr>
          <p:spPr>
            <a:xfrm>
              <a:off x="1054933" y="3144642"/>
              <a:ext cx="196865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Dùng VNeID để chia sẻ thông tin định danh → tự động hóa tạo tài khoản và yêu cầu chứng thư số.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6C5DD8A-437F-4444-BFFB-223F61086BC2}"/>
                </a:ext>
              </a:extLst>
            </p:cNvPr>
            <p:cNvSpPr txBox="1"/>
            <p:nvPr/>
          </p:nvSpPr>
          <p:spPr>
            <a:xfrm>
              <a:off x="1552265" y="2620804"/>
              <a:ext cx="13429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ĐƠN GIẢN HÓA </a:t>
              </a:r>
            </a:p>
            <a:p>
              <a:pPr algn="ctr"/>
              <a:r>
                <a:rPr lang="vi-VN" sz="12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ONBOARDING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B11D170-E357-6063-4A72-D7E57F52DAD5}"/>
              </a:ext>
            </a:extLst>
          </p:cNvPr>
          <p:cNvGrpSpPr/>
          <p:nvPr/>
        </p:nvGrpSpPr>
        <p:grpSpPr>
          <a:xfrm>
            <a:off x="3284773" y="2521989"/>
            <a:ext cx="2327131" cy="1896721"/>
            <a:chOff x="3284773" y="2521989"/>
            <a:chExt cx="2327131" cy="1896721"/>
          </a:xfrm>
        </p:grpSpPr>
        <p:sp>
          <p:nvSpPr>
            <p:cNvPr id="46" name="Flowchart: Delay 45">
              <a:extLst>
                <a:ext uri="{FF2B5EF4-FFF2-40B4-BE49-F238E27FC236}">
                  <a16:creationId xmlns:a16="http://schemas.microsoft.com/office/drawing/2014/main" id="{3A29FF7A-9271-ADEE-95B6-E0B46FFFF1E9}"/>
                </a:ext>
              </a:extLst>
            </p:cNvPr>
            <p:cNvSpPr/>
            <p:nvPr/>
          </p:nvSpPr>
          <p:spPr>
            <a:xfrm>
              <a:off x="3284773" y="2521989"/>
              <a:ext cx="2327131" cy="1896721"/>
            </a:xfrm>
            <a:prstGeom prst="flowChartDelay">
              <a:avLst/>
            </a:prstGeom>
            <a:solidFill>
              <a:srgbClr val="EEF9FF">
                <a:alpha val="53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15AC418-04FB-6940-FE2A-F53E31AAADD3}"/>
                </a:ext>
              </a:extLst>
            </p:cNvPr>
            <p:cNvSpPr txBox="1"/>
            <p:nvPr/>
          </p:nvSpPr>
          <p:spPr>
            <a:xfrm>
              <a:off x="3382064" y="3144642"/>
              <a:ext cx="196865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Dùng FIDO2/WebAuthn để gắn khoá xác thực người dùng với tài khoản ký. 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389FCD4-ED0C-F977-2C2C-3773594C247C}"/>
                </a:ext>
              </a:extLst>
            </p:cNvPr>
            <p:cNvSpPr txBox="1"/>
            <p:nvPr/>
          </p:nvSpPr>
          <p:spPr>
            <a:xfrm>
              <a:off x="3382065" y="2656816"/>
              <a:ext cx="19686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CHUẨN HÓA XÁC THỰC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02AB9B0-0B0C-3BF0-A865-0FD3F05583F9}"/>
              </a:ext>
            </a:extLst>
          </p:cNvPr>
          <p:cNvGrpSpPr/>
          <p:nvPr/>
        </p:nvGrpSpPr>
        <p:grpSpPr>
          <a:xfrm>
            <a:off x="3284773" y="4598206"/>
            <a:ext cx="2327131" cy="1896721"/>
            <a:chOff x="3284773" y="4598206"/>
            <a:chExt cx="2327131" cy="1896721"/>
          </a:xfrm>
        </p:grpSpPr>
        <p:sp>
          <p:nvSpPr>
            <p:cNvPr id="49" name="Flowchart: Delay 48">
              <a:extLst>
                <a:ext uri="{FF2B5EF4-FFF2-40B4-BE49-F238E27FC236}">
                  <a16:creationId xmlns:a16="http://schemas.microsoft.com/office/drawing/2014/main" id="{017A16DE-0141-2F26-2212-1D40A168AEE0}"/>
                </a:ext>
              </a:extLst>
            </p:cNvPr>
            <p:cNvSpPr/>
            <p:nvPr/>
          </p:nvSpPr>
          <p:spPr>
            <a:xfrm>
              <a:off x="3284773" y="4598206"/>
              <a:ext cx="2327131" cy="1896721"/>
            </a:xfrm>
            <a:prstGeom prst="flowChartDelay">
              <a:avLst/>
            </a:prstGeom>
            <a:solidFill>
              <a:srgbClr val="D4F0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E3B0835-8D87-E7C8-FB0E-55B3C34BC878}"/>
                </a:ext>
              </a:extLst>
            </p:cNvPr>
            <p:cNvSpPr txBox="1"/>
            <p:nvPr/>
          </p:nvSpPr>
          <p:spPr>
            <a:xfrm>
              <a:off x="3344548" y="5529239"/>
              <a:ext cx="21398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Web-based SIC làm một cửa cho mọi giao dịch ký số, phía sau kết nối multi-CA. 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3B0B841-9E60-947C-E387-231DEDD13DE4}"/>
                </a:ext>
              </a:extLst>
            </p:cNvPr>
            <p:cNvSpPr txBox="1"/>
            <p:nvPr/>
          </p:nvSpPr>
          <p:spPr>
            <a:xfrm>
              <a:off x="3382064" y="5005977"/>
              <a:ext cx="19686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ĐỒNG NHẤT TRẢI NGHIỆM KÝ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FAC118E-15BC-4D64-2C1F-49F360E2ECC6}"/>
              </a:ext>
            </a:extLst>
          </p:cNvPr>
          <p:cNvGrpSpPr/>
          <p:nvPr/>
        </p:nvGrpSpPr>
        <p:grpSpPr>
          <a:xfrm>
            <a:off x="735684" y="4598205"/>
            <a:ext cx="2327131" cy="1896721"/>
            <a:chOff x="735684" y="4598205"/>
            <a:chExt cx="2327131" cy="1896721"/>
          </a:xfrm>
        </p:grpSpPr>
        <p:sp>
          <p:nvSpPr>
            <p:cNvPr id="48" name="Flowchart: Delay 47">
              <a:extLst>
                <a:ext uri="{FF2B5EF4-FFF2-40B4-BE49-F238E27FC236}">
                  <a16:creationId xmlns:a16="http://schemas.microsoft.com/office/drawing/2014/main" id="{067BC672-8BE8-AC04-36D7-6299F2FBE97C}"/>
                </a:ext>
              </a:extLst>
            </p:cNvPr>
            <p:cNvSpPr/>
            <p:nvPr/>
          </p:nvSpPr>
          <p:spPr>
            <a:xfrm rot="10800000">
              <a:off x="735684" y="4598205"/>
              <a:ext cx="2327131" cy="1896721"/>
            </a:xfrm>
            <a:prstGeom prst="flowChartDelay">
              <a:avLst/>
            </a:prstGeom>
            <a:solidFill>
              <a:srgbClr val="8FCBF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FF1E13B-7B1C-7FF3-DF3E-63689A7AE18A}"/>
                </a:ext>
              </a:extLst>
            </p:cNvPr>
            <p:cNvSpPr txBox="1"/>
            <p:nvPr/>
          </p:nvSpPr>
          <p:spPr>
            <a:xfrm>
              <a:off x="1054933" y="5526450"/>
              <a:ext cx="19722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Giảm chi phí KYC, giảm lệ thuộc RSHUB, tăng cạnh tranh giữa CA 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CA463ED-53BB-6292-25E3-27F5DA919B16}"/>
                </a:ext>
              </a:extLst>
            </p:cNvPr>
            <p:cNvSpPr txBox="1"/>
            <p:nvPr/>
          </p:nvSpPr>
          <p:spPr>
            <a:xfrm>
              <a:off x="1685744" y="5016560"/>
              <a:ext cx="13314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TỐI ƯU CHI PHÍ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D979413-FFD1-FF1B-F9BB-0E30FD702598}"/>
              </a:ext>
            </a:extLst>
          </p:cNvPr>
          <p:cNvGrpSpPr/>
          <p:nvPr/>
        </p:nvGrpSpPr>
        <p:grpSpPr>
          <a:xfrm>
            <a:off x="663901" y="1025031"/>
            <a:ext cx="5013043" cy="1423708"/>
            <a:chOff x="491570" y="1067194"/>
            <a:chExt cx="5013043" cy="1423708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A6BE452-5004-663A-8E9F-3BFDF375EF76}"/>
                </a:ext>
              </a:extLst>
            </p:cNvPr>
            <p:cNvSpPr txBox="1"/>
            <p:nvPr/>
          </p:nvSpPr>
          <p:spPr>
            <a:xfrm>
              <a:off x="491570" y="1067194"/>
              <a:ext cx="819455" cy="1323439"/>
            </a:xfrm>
            <a:prstGeom prst="rect">
              <a:avLst/>
            </a:prstGeom>
            <a:solidFill>
              <a:schemeClr val="bg1"/>
            </a:solidFill>
            <a:effectLst>
              <a:reflection stA="45000" endPos="3000" dist="50800" dir="5400000" sy="-100000" algn="bl" rotWithShape="0"/>
            </a:effectLst>
          </p:spPr>
          <p:txBody>
            <a:bodyPr wrap="none" rtlCol="0">
              <a:spAutoFit/>
            </a:bodyPr>
            <a:lstStyle/>
            <a:p>
              <a:r>
                <a:rPr lang="vi-VN" sz="8000" b="1" dirty="0">
                  <a:gradFill>
                    <a:gsLst>
                      <a:gs pos="36000">
                        <a:srgbClr val="194794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latin typeface="Roboto" pitchFamily="2" charset="0"/>
                  <a:ea typeface="Roboto" pitchFamily="2" charset="0"/>
                </a:rPr>
                <a:t>T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C8F5E2E-286C-9803-FB13-333C7E934779}"/>
                </a:ext>
              </a:extLst>
            </p:cNvPr>
            <p:cNvSpPr txBox="1"/>
            <p:nvPr/>
          </p:nvSpPr>
          <p:spPr>
            <a:xfrm>
              <a:off x="1186493" y="1167463"/>
              <a:ext cx="838691" cy="1323439"/>
            </a:xfrm>
            <a:prstGeom prst="rect">
              <a:avLst/>
            </a:prstGeom>
            <a:solidFill>
              <a:schemeClr val="bg1"/>
            </a:solidFill>
            <a:effectLst>
              <a:reflection stA="45000" endPos="3000" dist="50800" dir="5400000" sy="-100000" algn="bl" rotWithShape="0"/>
            </a:effectLst>
          </p:spPr>
          <p:txBody>
            <a:bodyPr wrap="none" rtlCol="0">
              <a:spAutoFit/>
            </a:bodyPr>
            <a:lstStyle/>
            <a:p>
              <a:r>
                <a:rPr lang="vi-VN" sz="8000" b="1" dirty="0">
                  <a:gradFill>
                    <a:gsLst>
                      <a:gs pos="36000">
                        <a:srgbClr val="194794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latin typeface="Roboto" pitchFamily="2" charset="0"/>
                  <a:ea typeface="Roboto" pitchFamily="2" charset="0"/>
                </a:rPr>
                <a:t>R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3570F66-7408-E452-11DE-39E95858DB82}"/>
                </a:ext>
              </a:extLst>
            </p:cNvPr>
            <p:cNvSpPr txBox="1"/>
            <p:nvPr/>
          </p:nvSpPr>
          <p:spPr>
            <a:xfrm rot="366547">
              <a:off x="1900652" y="1167463"/>
              <a:ext cx="859531" cy="1323439"/>
            </a:xfrm>
            <a:prstGeom prst="rect">
              <a:avLst/>
            </a:prstGeom>
            <a:solidFill>
              <a:schemeClr val="bg1"/>
            </a:solidFill>
            <a:effectLst>
              <a:reflection stA="45000" endPos="3000" dist="50800" dir="5400000" sy="-100000" algn="bl" rotWithShape="0"/>
            </a:effectLst>
          </p:spPr>
          <p:txBody>
            <a:bodyPr wrap="none" rtlCol="0">
              <a:spAutoFit/>
            </a:bodyPr>
            <a:lstStyle/>
            <a:p>
              <a:r>
                <a:rPr lang="vi-VN" sz="8000" b="1" dirty="0">
                  <a:gradFill>
                    <a:gsLst>
                      <a:gs pos="36000">
                        <a:srgbClr val="194794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latin typeface="Roboto" pitchFamily="2" charset="0"/>
                  <a:ea typeface="Roboto" pitchFamily="2" charset="0"/>
                </a:rPr>
                <a:t>U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9FCB0C9-29D9-60A9-F91C-FBC7CFE9B7D5}"/>
                </a:ext>
              </a:extLst>
            </p:cNvPr>
            <p:cNvSpPr txBox="1"/>
            <p:nvPr/>
          </p:nvSpPr>
          <p:spPr>
            <a:xfrm>
              <a:off x="2617287" y="1085527"/>
              <a:ext cx="814647" cy="1323439"/>
            </a:xfrm>
            <a:prstGeom prst="rect">
              <a:avLst/>
            </a:prstGeom>
            <a:solidFill>
              <a:schemeClr val="bg1"/>
            </a:solidFill>
            <a:effectLst>
              <a:reflection stA="45000" endPos="3000" dist="50800" dir="5400000" sy="-100000" algn="bl" rotWithShape="0"/>
            </a:effectLst>
          </p:spPr>
          <p:txBody>
            <a:bodyPr wrap="none" rtlCol="0">
              <a:spAutoFit/>
            </a:bodyPr>
            <a:lstStyle/>
            <a:p>
              <a:r>
                <a:rPr lang="vi-VN" sz="8000" b="1" dirty="0">
                  <a:gradFill>
                    <a:gsLst>
                      <a:gs pos="36000">
                        <a:srgbClr val="194794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latin typeface="Roboto" pitchFamily="2" charset="0"/>
                  <a:ea typeface="Roboto" pitchFamily="2" charset="0"/>
                </a:rPr>
                <a:t>S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BC57FBB-11CD-C1DE-8A0C-1F62CD7825AE}"/>
                </a:ext>
              </a:extLst>
            </p:cNvPr>
            <p:cNvSpPr txBox="1"/>
            <p:nvPr/>
          </p:nvSpPr>
          <p:spPr>
            <a:xfrm rot="21353255">
              <a:off x="3325766" y="1167463"/>
              <a:ext cx="814647" cy="1323439"/>
            </a:xfrm>
            <a:prstGeom prst="rect">
              <a:avLst/>
            </a:prstGeom>
            <a:solidFill>
              <a:schemeClr val="bg1"/>
            </a:solidFill>
            <a:effectLst>
              <a:reflection stA="45000" endPos="3000" dist="50800" dir="5400000" sy="-100000" algn="bl" rotWithShape="0"/>
            </a:effectLst>
          </p:spPr>
          <p:txBody>
            <a:bodyPr wrap="none" rtlCol="0">
              <a:spAutoFit/>
            </a:bodyPr>
            <a:lstStyle/>
            <a:p>
              <a:r>
                <a:rPr lang="vi-VN" sz="8000" b="1" dirty="0">
                  <a:gradFill>
                    <a:gsLst>
                      <a:gs pos="36000">
                        <a:srgbClr val="194794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latin typeface="Roboto" pitchFamily="2" charset="0"/>
                  <a:ea typeface="Roboto" pitchFamily="2" charset="0"/>
                </a:rPr>
                <a:t>T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CCBED60-E7E3-972B-29DB-C13CBEB2A419}"/>
                </a:ext>
              </a:extLst>
            </p:cNvPr>
            <p:cNvSpPr txBox="1"/>
            <p:nvPr/>
          </p:nvSpPr>
          <p:spPr>
            <a:xfrm>
              <a:off x="4015881" y="1167463"/>
              <a:ext cx="761747" cy="1323439"/>
            </a:xfrm>
            <a:prstGeom prst="rect">
              <a:avLst/>
            </a:prstGeom>
            <a:solidFill>
              <a:schemeClr val="bg1"/>
            </a:solidFill>
            <a:effectLst>
              <a:reflection stA="45000" endPos="3000" dist="50800" dir="5400000" sy="-100000" algn="bl" rotWithShape="0"/>
            </a:effectLst>
          </p:spPr>
          <p:txBody>
            <a:bodyPr wrap="none" rtlCol="0">
              <a:spAutoFit/>
            </a:bodyPr>
            <a:lstStyle/>
            <a:p>
              <a:r>
                <a:rPr lang="vi-VN" sz="8000" b="1" dirty="0">
                  <a:gradFill>
                    <a:gsLst>
                      <a:gs pos="36000">
                        <a:srgbClr val="194794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latin typeface="Roboto" pitchFamily="2" charset="0"/>
                  <a:ea typeface="Roboto" pitchFamily="2" charset="0"/>
                </a:rPr>
                <a:t>E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1782D57-E52F-864F-E3CB-97A7422ECDD0}"/>
                </a:ext>
              </a:extLst>
            </p:cNvPr>
            <p:cNvSpPr txBox="1"/>
            <p:nvPr/>
          </p:nvSpPr>
          <p:spPr>
            <a:xfrm rot="426823">
              <a:off x="4653098" y="1167463"/>
              <a:ext cx="851515" cy="1323439"/>
            </a:xfrm>
            <a:prstGeom prst="rect">
              <a:avLst/>
            </a:prstGeom>
            <a:solidFill>
              <a:schemeClr val="bg1"/>
            </a:solidFill>
            <a:effectLst>
              <a:reflection stA="45000" endPos="3000" dist="50800" dir="5400000" sy="-100000" algn="bl" rotWithShape="0"/>
            </a:effectLst>
          </p:spPr>
          <p:txBody>
            <a:bodyPr wrap="none" rtlCol="0">
              <a:spAutoFit/>
            </a:bodyPr>
            <a:lstStyle/>
            <a:p>
              <a:r>
                <a:rPr lang="vi-VN" sz="8000" b="1" dirty="0">
                  <a:gradFill>
                    <a:gsLst>
                      <a:gs pos="36000">
                        <a:srgbClr val="194794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latin typeface="Roboto" pitchFamily="2" charset="0"/>
                  <a:ea typeface="Roboto" pitchFamily="2" charset="0"/>
                </a:rPr>
                <a:t>D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15B9F4F-49EF-741D-538F-A7429859587E}"/>
              </a:ext>
            </a:extLst>
          </p:cNvPr>
          <p:cNvGrpSpPr/>
          <p:nvPr/>
        </p:nvGrpSpPr>
        <p:grpSpPr>
          <a:xfrm>
            <a:off x="2195334" y="3627147"/>
            <a:ext cx="1968651" cy="1631216"/>
            <a:chOff x="2295567" y="2627351"/>
            <a:chExt cx="1968651" cy="1631216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BEC2AC7-2829-C5A0-422C-8FCFE960950E}"/>
                </a:ext>
              </a:extLst>
            </p:cNvPr>
            <p:cNvSpPr txBox="1"/>
            <p:nvPr/>
          </p:nvSpPr>
          <p:spPr>
            <a:xfrm>
              <a:off x="2295567" y="2866962"/>
              <a:ext cx="860079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8000" b="1" dirty="0">
                  <a:gradFill>
                    <a:gsLst>
                      <a:gs pos="23000">
                        <a:srgbClr val="F3B801"/>
                      </a:gs>
                      <a:gs pos="100000">
                        <a:srgbClr val="FFFF00"/>
                      </a:gs>
                    </a:gsLst>
                    <a:lin ang="5400000" scaled="1"/>
                  </a:gradFill>
                  <a:latin typeface="Roboto" pitchFamily="2" charset="0"/>
                  <a:ea typeface="Roboto" pitchFamily="2" charset="0"/>
                </a:rPr>
                <a:t>S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3C0D571-FF25-0001-721C-80266160C502}"/>
                </a:ext>
              </a:extLst>
            </p:cNvPr>
            <p:cNvSpPr txBox="1"/>
            <p:nvPr/>
          </p:nvSpPr>
          <p:spPr>
            <a:xfrm>
              <a:off x="2840617" y="2627351"/>
              <a:ext cx="860079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0000" b="1" dirty="0">
                  <a:gradFill>
                    <a:gsLst>
                      <a:gs pos="23000">
                        <a:srgbClr val="F3B801"/>
                      </a:gs>
                      <a:gs pos="100000">
                        <a:srgbClr val="FFFF00"/>
                      </a:gs>
                    </a:gsLst>
                    <a:lin ang="5400000" scaled="1"/>
                  </a:gradFill>
                  <a:latin typeface="Roboto" pitchFamily="2" charset="0"/>
                  <a:ea typeface="Roboto" pitchFamily="2" charset="0"/>
                </a:rPr>
                <a:t>i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71D762D-76C2-3D01-D0CC-963C7E1234E6}"/>
                </a:ext>
              </a:extLst>
            </p:cNvPr>
            <p:cNvSpPr txBox="1"/>
            <p:nvPr/>
          </p:nvSpPr>
          <p:spPr>
            <a:xfrm>
              <a:off x="3404139" y="2892021"/>
              <a:ext cx="860079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8000" b="1" dirty="0">
                  <a:gradFill>
                    <a:gsLst>
                      <a:gs pos="23000">
                        <a:srgbClr val="F3B801"/>
                      </a:gs>
                      <a:gs pos="100000">
                        <a:srgbClr val="FFFF00"/>
                      </a:gs>
                    </a:gsLst>
                    <a:lin ang="5400000" scaled="1"/>
                  </a:gradFill>
                  <a:latin typeface="Roboto" pitchFamily="2" charset="0"/>
                  <a:ea typeface="Roboto" pitchFamily="2" charset="0"/>
                </a:rPr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2895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4000">
              <a:srgbClr val="8FCBFD"/>
            </a:gs>
            <a:gs pos="66000">
              <a:srgbClr val="EEF9FF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CF8A129B-94FC-78AE-2C77-35FA9A4E3115}"/>
              </a:ext>
            </a:extLst>
          </p:cNvPr>
          <p:cNvSpPr/>
          <p:nvPr/>
        </p:nvSpPr>
        <p:spPr>
          <a:xfrm rot="10800000">
            <a:off x="9473637" y="0"/>
            <a:ext cx="2713694" cy="6858000"/>
          </a:xfrm>
          <a:custGeom>
            <a:avLst/>
            <a:gdLst>
              <a:gd name="connsiteX0" fmla="*/ 0 w 5839873"/>
              <a:gd name="connsiteY0" fmla="*/ 0 h 6242077"/>
              <a:gd name="connsiteX1" fmla="*/ 5832943 w 5839873"/>
              <a:gd name="connsiteY1" fmla="*/ 0 h 6242077"/>
              <a:gd name="connsiteX2" fmla="*/ 5839873 w 5839873"/>
              <a:gd name="connsiteY2" fmla="*/ 160510 h 6242077"/>
              <a:gd name="connsiteX3" fmla="*/ 5839873 w 5839873"/>
              <a:gd name="connsiteY3" fmla="*/ 4200911 h 6242077"/>
              <a:gd name="connsiteX4" fmla="*/ 4432453 w 5839873"/>
              <a:gd name="connsiteY4" fmla="*/ 6220374 h 6242077"/>
              <a:gd name="connsiteX5" fmla="*/ 4310852 w 5839873"/>
              <a:gd name="connsiteY5" fmla="*/ 6242077 h 6242077"/>
              <a:gd name="connsiteX6" fmla="*/ 0 w 5839873"/>
              <a:gd name="connsiteY6" fmla="*/ 6242077 h 6242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39873" h="6242077">
                <a:moveTo>
                  <a:pt x="0" y="0"/>
                </a:moveTo>
                <a:lnTo>
                  <a:pt x="5832943" y="0"/>
                </a:lnTo>
                <a:lnTo>
                  <a:pt x="5839873" y="160510"/>
                </a:lnTo>
                <a:lnTo>
                  <a:pt x="5839873" y="4200911"/>
                </a:lnTo>
                <a:cubicBezTo>
                  <a:pt x="5839873" y="5197052"/>
                  <a:pt x="5235665" y="6028161"/>
                  <a:pt x="4432453" y="6220374"/>
                </a:cubicBezTo>
                <a:lnTo>
                  <a:pt x="4310852" y="6242077"/>
                </a:lnTo>
                <a:lnTo>
                  <a:pt x="0" y="6242077"/>
                </a:lnTo>
                <a:close/>
              </a:path>
            </a:pathLst>
          </a:custGeom>
          <a:gradFill>
            <a:gsLst>
              <a:gs pos="14000">
                <a:srgbClr val="194794"/>
              </a:gs>
              <a:gs pos="67000">
                <a:srgbClr val="0070C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A5FFE99-F0E6-D203-E8A2-4AA6E3BE34CD}"/>
              </a:ext>
            </a:extLst>
          </p:cNvPr>
          <p:cNvGrpSpPr/>
          <p:nvPr/>
        </p:nvGrpSpPr>
        <p:grpSpPr>
          <a:xfrm>
            <a:off x="185517" y="201912"/>
            <a:ext cx="6352914" cy="722432"/>
            <a:chOff x="557900" y="1532945"/>
            <a:chExt cx="6352914" cy="722432"/>
          </a:xfrm>
        </p:grpSpPr>
        <p:sp>
          <p:nvSpPr>
            <p:cNvPr id="5" name="Flowchart: Alternate Process 4">
              <a:extLst>
                <a:ext uri="{FF2B5EF4-FFF2-40B4-BE49-F238E27FC236}">
                  <a16:creationId xmlns:a16="http://schemas.microsoft.com/office/drawing/2014/main" id="{F6B0BB46-8CB3-B5D2-1915-55570A747F20}"/>
                </a:ext>
              </a:extLst>
            </p:cNvPr>
            <p:cNvSpPr/>
            <p:nvPr/>
          </p:nvSpPr>
          <p:spPr>
            <a:xfrm>
              <a:off x="723514" y="1532945"/>
              <a:ext cx="6187300" cy="722432"/>
            </a:xfrm>
            <a:prstGeom prst="flowChartAlternateProcess">
              <a:avLst/>
            </a:prstGeom>
            <a:solidFill>
              <a:srgbClr val="D0EDFF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B1A90DA-7499-65B1-684D-348A970AC5BA}"/>
                </a:ext>
              </a:extLst>
            </p:cNvPr>
            <p:cNvGrpSpPr/>
            <p:nvPr/>
          </p:nvGrpSpPr>
          <p:grpSpPr>
            <a:xfrm>
              <a:off x="557900" y="1532945"/>
              <a:ext cx="650400" cy="722432"/>
              <a:chOff x="828144" y="2242441"/>
              <a:chExt cx="650400" cy="722432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D46BF95-EF34-E0D6-8AF0-3BCEC6580910}"/>
                  </a:ext>
                </a:extLst>
              </p:cNvPr>
              <p:cNvSpPr/>
              <p:nvPr/>
            </p:nvSpPr>
            <p:spPr>
              <a:xfrm>
                <a:off x="828144" y="2484582"/>
                <a:ext cx="292510" cy="480291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D36F3C2B-68CD-AC2A-2FE8-ABDD3D40CFC2}"/>
                  </a:ext>
                </a:extLst>
              </p:cNvPr>
              <p:cNvGrpSpPr/>
              <p:nvPr/>
            </p:nvGrpSpPr>
            <p:grpSpPr>
              <a:xfrm>
                <a:off x="893525" y="2242441"/>
                <a:ext cx="585019" cy="630942"/>
                <a:chOff x="556301" y="1532945"/>
                <a:chExt cx="585019" cy="630942"/>
              </a:xfrm>
            </p:grpSpPr>
            <p:sp>
              <p:nvSpPr>
                <p:cNvPr id="10" name="Flowchart: Delay 9">
                  <a:extLst>
                    <a:ext uri="{FF2B5EF4-FFF2-40B4-BE49-F238E27FC236}">
                      <a16:creationId xmlns:a16="http://schemas.microsoft.com/office/drawing/2014/main" id="{C27E1175-800B-A70A-5BF3-00F318AC2CAC}"/>
                    </a:ext>
                  </a:extLst>
                </p:cNvPr>
                <p:cNvSpPr/>
                <p:nvPr/>
              </p:nvSpPr>
              <p:spPr>
                <a:xfrm>
                  <a:off x="556301" y="1534380"/>
                  <a:ext cx="585019" cy="628073"/>
                </a:xfrm>
                <a:prstGeom prst="flowChartDelay">
                  <a:avLst/>
                </a:prstGeom>
                <a:solidFill>
                  <a:srgbClr val="19479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B3D7E7F1-C5DB-CC64-C48A-A8C2A159C718}"/>
                    </a:ext>
                  </a:extLst>
                </p:cNvPr>
                <p:cNvSpPr txBox="1"/>
                <p:nvPr/>
              </p:nvSpPr>
              <p:spPr>
                <a:xfrm>
                  <a:off x="656534" y="1532945"/>
                  <a:ext cx="384553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500" b="1" dirty="0">
                      <a:solidFill>
                        <a:schemeClr val="bg1"/>
                      </a:solidFill>
                      <a:latin typeface="Roboto" pitchFamily="2" charset="0"/>
                      <a:ea typeface="Roboto" pitchFamily="2" charset="0"/>
                    </a:rPr>
                    <a:t>2</a:t>
                  </a:r>
                  <a:endParaRPr lang="vi-VN" sz="35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endParaRPr>
                </a:p>
              </p:txBody>
            </p:sp>
          </p:grp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0B51AC0-4DE1-9F08-1D64-E9FE7AC3B102}"/>
                </a:ext>
              </a:extLst>
            </p:cNvPr>
            <p:cNvSpPr txBox="1"/>
            <p:nvPr/>
          </p:nvSpPr>
          <p:spPr>
            <a:xfrm>
              <a:off x="1273681" y="1694106"/>
              <a:ext cx="54125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TỔNG QUAN &amp; LÍ DO CHỌN TRUSTED </a:t>
              </a:r>
              <a:r>
                <a:rPr lang="en-US" sz="2000" b="1" dirty="0">
                  <a:solidFill>
                    <a:srgbClr val="FFC000"/>
                  </a:solidFill>
                  <a:latin typeface="Roboto" pitchFamily="2" charset="0"/>
                  <a:ea typeface="Roboto" pitchFamily="2" charset="0"/>
                </a:rPr>
                <a:t>SIC</a:t>
              </a:r>
              <a:endParaRPr lang="vi-VN" sz="2000" b="1" dirty="0">
                <a:solidFill>
                  <a:srgbClr val="FFC000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pic>
        <p:nvPicPr>
          <p:cNvPr id="12" name="Picture 11" descr="A person pointing at something&#10;&#10;Description automatically generated">
            <a:extLst>
              <a:ext uri="{FF2B5EF4-FFF2-40B4-BE49-F238E27FC236}">
                <a16:creationId xmlns:a16="http://schemas.microsoft.com/office/drawing/2014/main" id="{FCBD37D5-45EF-B0FA-8BA9-DD92CFD9D1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62" y="1497066"/>
            <a:ext cx="4389682" cy="5360934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21B1B702-B712-8539-748B-B2B3187FC8C3}"/>
              </a:ext>
            </a:extLst>
          </p:cNvPr>
          <p:cNvGrpSpPr/>
          <p:nvPr/>
        </p:nvGrpSpPr>
        <p:grpSpPr>
          <a:xfrm>
            <a:off x="3066333" y="1335905"/>
            <a:ext cx="2869949" cy="814812"/>
            <a:chOff x="4031073" y="1133993"/>
            <a:chExt cx="2869949" cy="814812"/>
          </a:xfrm>
        </p:grpSpPr>
        <p:sp>
          <p:nvSpPr>
            <p:cNvPr id="13" name="Speech Bubble: Rectangle 12">
              <a:extLst>
                <a:ext uri="{FF2B5EF4-FFF2-40B4-BE49-F238E27FC236}">
                  <a16:creationId xmlns:a16="http://schemas.microsoft.com/office/drawing/2014/main" id="{62B68FBF-D807-A349-E5D2-EB76B8448C76}"/>
                </a:ext>
              </a:extLst>
            </p:cNvPr>
            <p:cNvSpPr/>
            <p:nvPr/>
          </p:nvSpPr>
          <p:spPr>
            <a:xfrm>
              <a:off x="4031073" y="1133993"/>
              <a:ext cx="2869949" cy="814812"/>
            </a:xfrm>
            <a:prstGeom prst="wedgeRectCallout">
              <a:avLst>
                <a:gd name="adj1" fmla="val -46582"/>
                <a:gd name="adj2" fmla="val 105722"/>
              </a:avLst>
            </a:prstGeom>
            <a:gradFill>
              <a:gsLst>
                <a:gs pos="35000">
                  <a:srgbClr val="F3B801"/>
                </a:gs>
                <a:gs pos="100000">
                  <a:srgbClr val="FFFF00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AEEEDB9-A186-64FB-142E-1B530632B77F}"/>
                </a:ext>
              </a:extLst>
            </p:cNvPr>
            <p:cNvSpPr txBox="1"/>
            <p:nvPr/>
          </p:nvSpPr>
          <p:spPr>
            <a:xfrm>
              <a:off x="4100114" y="1187456"/>
              <a:ext cx="273186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6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LÍ DO CHỌN </a:t>
              </a:r>
            </a:p>
            <a:p>
              <a:pPr algn="ctr"/>
              <a:r>
                <a:rPr lang="vi-VN" sz="24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TRUSTED SIC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30B2056-2DD9-5ED7-A9AB-5493E2CF4B59}"/>
              </a:ext>
            </a:extLst>
          </p:cNvPr>
          <p:cNvGrpSpPr/>
          <p:nvPr/>
        </p:nvGrpSpPr>
        <p:grpSpPr>
          <a:xfrm>
            <a:off x="7129263" y="399118"/>
            <a:ext cx="4646805" cy="1097524"/>
            <a:chOff x="6538431" y="851349"/>
            <a:chExt cx="4646805" cy="1097524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36B55B35-DF2B-32D9-6581-56FE16F04E41}"/>
                </a:ext>
              </a:extLst>
            </p:cNvPr>
            <p:cNvSpPr/>
            <p:nvPr/>
          </p:nvSpPr>
          <p:spPr>
            <a:xfrm>
              <a:off x="6829730" y="851349"/>
              <a:ext cx="4355506" cy="1097524"/>
            </a:xfrm>
            <a:prstGeom prst="roundRect">
              <a:avLst/>
            </a:prstGeom>
            <a:solidFill>
              <a:srgbClr val="EEF9FF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8308B0B-4732-08F0-0DDF-202796253BEF}"/>
                </a:ext>
              </a:extLst>
            </p:cNvPr>
            <p:cNvGrpSpPr/>
            <p:nvPr/>
          </p:nvGrpSpPr>
          <p:grpSpPr>
            <a:xfrm>
              <a:off x="6538431" y="1044606"/>
              <a:ext cx="582598" cy="582598"/>
              <a:chOff x="6796799" y="1949331"/>
              <a:chExt cx="582598" cy="582598"/>
            </a:xfrm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CD93F5AC-50E7-FDC3-AB4F-1463DB707420}"/>
                  </a:ext>
                </a:extLst>
              </p:cNvPr>
              <p:cNvSpPr/>
              <p:nvPr/>
            </p:nvSpPr>
            <p:spPr>
              <a:xfrm>
                <a:off x="6870232" y="2022764"/>
                <a:ext cx="435732" cy="435732"/>
              </a:xfrm>
              <a:prstGeom prst="rect">
                <a:avLst/>
              </a:prstGeom>
              <a:solidFill>
                <a:srgbClr val="F3B80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pic>
            <p:nvPicPr>
              <p:cNvPr id="20" name="Graphic 19" descr="Badge Heart with solid fill">
                <a:extLst>
                  <a:ext uri="{FF2B5EF4-FFF2-40B4-BE49-F238E27FC236}">
                    <a16:creationId xmlns:a16="http://schemas.microsoft.com/office/drawing/2014/main" id="{C44C6854-1014-A793-60A1-94A694ED87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796799" y="1949331"/>
                <a:ext cx="582598" cy="582598"/>
              </a:xfrm>
              <a:prstGeom prst="rect">
                <a:avLst/>
              </a:prstGeom>
            </p:spPr>
          </p:pic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8769BAC-9D31-A2C5-5830-ABC3504EA218}"/>
                </a:ext>
              </a:extLst>
            </p:cNvPr>
            <p:cNvSpPr txBox="1"/>
            <p:nvPr/>
          </p:nvSpPr>
          <p:spPr>
            <a:xfrm>
              <a:off x="7140580" y="906106"/>
              <a:ext cx="28993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CHUẨN HÓA TRẢI NGHIỆM KÝ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8AC7CD4-77C1-B1C8-B45E-831DD2B2D961}"/>
                </a:ext>
              </a:extLst>
            </p:cNvPr>
            <p:cNvSpPr txBox="1"/>
            <p:nvPr/>
          </p:nvSpPr>
          <p:spPr>
            <a:xfrm>
              <a:off x="7121029" y="1158535"/>
              <a:ext cx="40642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Thay vì: </a:t>
              </a:r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Tải 3–4 app CA, Nhập mã OTP, Chờ kích hoạt, Vướng lỗi thiết bị. 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6B320E1-BBD5-DE4D-516A-63F18590C9F5}"/>
                </a:ext>
              </a:extLst>
            </p:cNvPr>
            <p:cNvSpPr txBox="1"/>
            <p:nvPr/>
          </p:nvSpPr>
          <p:spPr>
            <a:xfrm>
              <a:off x="7121029" y="1599711"/>
              <a:ext cx="40642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→ </a:t>
              </a:r>
              <a:r>
                <a:rPr lang="vi-VN" sz="12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One-stop signing</a:t>
              </a:r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: một giao diện ký cho mọi nhu cầu.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A420146-E65C-851E-D316-FE9C6EA86E5B}"/>
              </a:ext>
            </a:extLst>
          </p:cNvPr>
          <p:cNvGrpSpPr/>
          <p:nvPr/>
        </p:nvGrpSpPr>
        <p:grpSpPr>
          <a:xfrm>
            <a:off x="6748732" y="1709068"/>
            <a:ext cx="4646805" cy="1206177"/>
            <a:chOff x="6538431" y="851348"/>
            <a:chExt cx="4646805" cy="1206177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471EE72A-0221-7BC7-9725-5C1A530B573E}"/>
                </a:ext>
              </a:extLst>
            </p:cNvPr>
            <p:cNvSpPr/>
            <p:nvPr/>
          </p:nvSpPr>
          <p:spPr>
            <a:xfrm>
              <a:off x="6829730" y="851348"/>
              <a:ext cx="4355506" cy="1206177"/>
            </a:xfrm>
            <a:prstGeom prst="roundRect">
              <a:avLst/>
            </a:prstGeom>
            <a:solidFill>
              <a:srgbClr val="EEF9FF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E9D73354-5FD7-D7C8-4095-3DB3CA7D8638}"/>
                </a:ext>
              </a:extLst>
            </p:cNvPr>
            <p:cNvGrpSpPr/>
            <p:nvPr/>
          </p:nvGrpSpPr>
          <p:grpSpPr>
            <a:xfrm>
              <a:off x="6538431" y="1044606"/>
              <a:ext cx="582598" cy="582598"/>
              <a:chOff x="6796799" y="1949331"/>
              <a:chExt cx="582598" cy="582598"/>
            </a:xfrm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E0813CD2-C35C-B90A-6B3D-EA356871385B}"/>
                  </a:ext>
                </a:extLst>
              </p:cNvPr>
              <p:cNvSpPr/>
              <p:nvPr/>
            </p:nvSpPr>
            <p:spPr>
              <a:xfrm>
                <a:off x="6870232" y="2022764"/>
                <a:ext cx="435732" cy="435732"/>
              </a:xfrm>
              <a:prstGeom prst="rect">
                <a:avLst/>
              </a:prstGeom>
              <a:solidFill>
                <a:srgbClr val="F3B80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pic>
            <p:nvPicPr>
              <p:cNvPr id="35" name="Graphic 34" descr="Badge Heart with solid fill">
                <a:extLst>
                  <a:ext uri="{FF2B5EF4-FFF2-40B4-BE49-F238E27FC236}">
                    <a16:creationId xmlns:a16="http://schemas.microsoft.com/office/drawing/2014/main" id="{30DA26CD-92F9-BC1B-7E96-46F1E3E6A4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796799" y="1949331"/>
                <a:ext cx="582598" cy="582598"/>
              </a:xfrm>
              <a:prstGeom prst="rect">
                <a:avLst/>
              </a:prstGeom>
            </p:spPr>
          </p:pic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CB8CEB5-0EEF-5AD1-E81E-D7700118C34E}"/>
                </a:ext>
              </a:extLst>
            </p:cNvPr>
            <p:cNvSpPr txBox="1"/>
            <p:nvPr/>
          </p:nvSpPr>
          <p:spPr>
            <a:xfrm>
              <a:off x="7140580" y="906106"/>
              <a:ext cx="38990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GIẢM 50–70% CHI PHÍ KYC &amp; VẬN HÀNH CA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46BFBCB-FDC3-D810-2399-8807C5B34844}"/>
                </a:ext>
              </a:extLst>
            </p:cNvPr>
            <p:cNvSpPr txBox="1"/>
            <p:nvPr/>
          </p:nvSpPr>
          <p:spPr>
            <a:xfrm>
              <a:off x="7121029" y="1158535"/>
              <a:ext cx="406420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Trusted SIC dùng </a:t>
              </a:r>
              <a:r>
                <a:rPr lang="vi-VN" sz="12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VNeID OIDC </a:t>
              </a:r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để lấy thông tin đã xác thực bởi Nhà nước.</a:t>
              </a:r>
              <a:endParaRPr lang="vi-VN" sz="1200" b="1" dirty="0">
                <a:solidFill>
                  <a:srgbClr val="194794"/>
                </a:solidFill>
                <a:latin typeface="Roboto" pitchFamily="2" charset="0"/>
                <a:ea typeface="Roboto" pitchFamily="2" charset="0"/>
              </a:endParaRPr>
            </a:p>
            <a:p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→ Không phải chụp ảnh CMND/CCCD; Không cần chiết khấu lớn RSHUB; Không phí OTP SMS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C8F80F6-0872-45E3-9106-095CC9634E06}"/>
              </a:ext>
            </a:extLst>
          </p:cNvPr>
          <p:cNvGrpSpPr/>
          <p:nvPr/>
        </p:nvGrpSpPr>
        <p:grpSpPr>
          <a:xfrm>
            <a:off x="5828281" y="3127671"/>
            <a:ext cx="4646805" cy="944988"/>
            <a:chOff x="6538431" y="851349"/>
            <a:chExt cx="4646805" cy="944988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65688E36-70F3-21A4-753C-6CACBDD936FF}"/>
                </a:ext>
              </a:extLst>
            </p:cNvPr>
            <p:cNvSpPr/>
            <p:nvPr/>
          </p:nvSpPr>
          <p:spPr>
            <a:xfrm>
              <a:off x="6829730" y="851349"/>
              <a:ext cx="4355506" cy="944988"/>
            </a:xfrm>
            <a:prstGeom prst="roundRect">
              <a:avLst/>
            </a:prstGeom>
            <a:solidFill>
              <a:srgbClr val="EEF9FF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DF553B47-E8C4-A6D5-CFBA-4D346960A638}"/>
                </a:ext>
              </a:extLst>
            </p:cNvPr>
            <p:cNvGrpSpPr/>
            <p:nvPr/>
          </p:nvGrpSpPr>
          <p:grpSpPr>
            <a:xfrm>
              <a:off x="6538431" y="1044606"/>
              <a:ext cx="582598" cy="582598"/>
              <a:chOff x="6796799" y="1949331"/>
              <a:chExt cx="582598" cy="582598"/>
            </a:xfrm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35DE2915-DAE8-FFAB-F04F-C5C0A7F1C902}"/>
                  </a:ext>
                </a:extLst>
              </p:cNvPr>
              <p:cNvSpPr/>
              <p:nvPr/>
            </p:nvSpPr>
            <p:spPr>
              <a:xfrm>
                <a:off x="6870232" y="2022764"/>
                <a:ext cx="435732" cy="435732"/>
              </a:xfrm>
              <a:prstGeom prst="rect">
                <a:avLst/>
              </a:prstGeom>
              <a:solidFill>
                <a:srgbClr val="F3B80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pic>
            <p:nvPicPr>
              <p:cNvPr id="43" name="Graphic 42" descr="Badge Heart with solid fill">
                <a:extLst>
                  <a:ext uri="{FF2B5EF4-FFF2-40B4-BE49-F238E27FC236}">
                    <a16:creationId xmlns:a16="http://schemas.microsoft.com/office/drawing/2014/main" id="{B4A91680-8677-5160-DB33-D6DEBF8FEF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796799" y="1949331"/>
                <a:ext cx="582598" cy="582598"/>
              </a:xfrm>
              <a:prstGeom prst="rect">
                <a:avLst/>
              </a:prstGeom>
            </p:spPr>
          </p:pic>
        </p:grp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B22BF55-07AB-9C51-EE8E-503B2CF6F3B9}"/>
                </a:ext>
              </a:extLst>
            </p:cNvPr>
            <p:cNvSpPr txBox="1"/>
            <p:nvPr/>
          </p:nvSpPr>
          <p:spPr>
            <a:xfrm>
              <a:off x="7140580" y="906106"/>
              <a:ext cx="35354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TỐC ĐỘ XỬ LÝ GIAO DỊCH TĂNG 5–10 LẦN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52EEB8C-FC15-1A35-940D-5CC39435CD41}"/>
                </a:ext>
              </a:extLst>
            </p:cNvPr>
            <p:cNvSpPr txBox="1"/>
            <p:nvPr/>
          </p:nvSpPr>
          <p:spPr>
            <a:xfrm>
              <a:off x="7121029" y="1158535"/>
              <a:ext cx="40642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Không: </a:t>
              </a:r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App, OTP, chuyển đổi qua lại nhiều cửa sổ.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3EEFAC6-1E9D-EEBE-4A90-A5DEC6DA0FC4}"/>
                </a:ext>
              </a:extLst>
            </p:cNvPr>
            <p:cNvSpPr txBox="1"/>
            <p:nvPr/>
          </p:nvSpPr>
          <p:spPr>
            <a:xfrm>
              <a:off x="7121029" y="1415204"/>
              <a:ext cx="40642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→ Ký 1 giao dịch chỉ mất 0.5 – 1 giây.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D1F2047-AE41-C11F-005E-88704E63B6FF}"/>
              </a:ext>
            </a:extLst>
          </p:cNvPr>
          <p:cNvGrpSpPr/>
          <p:nvPr/>
        </p:nvGrpSpPr>
        <p:grpSpPr>
          <a:xfrm>
            <a:off x="6556529" y="4285085"/>
            <a:ext cx="4646805" cy="953517"/>
            <a:chOff x="6538431" y="851349"/>
            <a:chExt cx="4646805" cy="953517"/>
          </a:xfrm>
        </p:grpSpPr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3583B304-BD77-8AD5-47F3-AC080C9215BD}"/>
                </a:ext>
              </a:extLst>
            </p:cNvPr>
            <p:cNvSpPr/>
            <p:nvPr/>
          </p:nvSpPr>
          <p:spPr>
            <a:xfrm>
              <a:off x="6829730" y="851349"/>
              <a:ext cx="4355506" cy="953517"/>
            </a:xfrm>
            <a:prstGeom prst="roundRect">
              <a:avLst/>
            </a:prstGeom>
            <a:solidFill>
              <a:srgbClr val="EEF9FF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C6E0E961-6030-FFAB-D822-24FFA6C692FD}"/>
                </a:ext>
              </a:extLst>
            </p:cNvPr>
            <p:cNvGrpSpPr/>
            <p:nvPr/>
          </p:nvGrpSpPr>
          <p:grpSpPr>
            <a:xfrm>
              <a:off x="6538431" y="1044606"/>
              <a:ext cx="582598" cy="582598"/>
              <a:chOff x="6796799" y="1949331"/>
              <a:chExt cx="582598" cy="582598"/>
            </a:xfrm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D494C5C9-92C3-E4EF-781C-B59F66E382B0}"/>
                  </a:ext>
                </a:extLst>
              </p:cNvPr>
              <p:cNvSpPr/>
              <p:nvPr/>
            </p:nvSpPr>
            <p:spPr>
              <a:xfrm>
                <a:off x="6870232" y="2022764"/>
                <a:ext cx="435732" cy="435732"/>
              </a:xfrm>
              <a:prstGeom prst="rect">
                <a:avLst/>
              </a:prstGeom>
              <a:solidFill>
                <a:srgbClr val="F3B80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pic>
            <p:nvPicPr>
              <p:cNvPr id="51" name="Graphic 50" descr="Badge Heart with solid fill">
                <a:extLst>
                  <a:ext uri="{FF2B5EF4-FFF2-40B4-BE49-F238E27FC236}">
                    <a16:creationId xmlns:a16="http://schemas.microsoft.com/office/drawing/2014/main" id="{D5FB5F0E-C969-5AF0-72E1-084A09EEC9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796799" y="1949331"/>
                <a:ext cx="582598" cy="582598"/>
              </a:xfrm>
              <a:prstGeom prst="rect">
                <a:avLst/>
              </a:prstGeom>
            </p:spPr>
          </p:pic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7A6131E-6374-B084-9101-95DF9DDE1123}"/>
                </a:ext>
              </a:extLst>
            </p:cNvPr>
            <p:cNvSpPr txBox="1"/>
            <p:nvPr/>
          </p:nvSpPr>
          <p:spPr>
            <a:xfrm>
              <a:off x="7140580" y="896870"/>
              <a:ext cx="37029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ĐÁP ỨNG CHUẨN AN TOÀN QUỐC TẾ MỚI NHẤT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20CFE2E-9688-A7F1-A583-C35219F251D0}"/>
                </a:ext>
              </a:extLst>
            </p:cNvPr>
            <p:cNvSpPr txBox="1"/>
            <p:nvPr/>
          </p:nvSpPr>
          <p:spPr>
            <a:xfrm>
              <a:off x="7121030" y="1149299"/>
              <a:ext cx="39718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WebAuthn + FIDO2: </a:t>
              </a:r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Khóa riêng nằm trong secure enclave, Không thể trích xuất, Không bị lộ OTP, không bị SIM swap, Không bị phishing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C9CE4DDC-AC5C-98F2-F5DB-71E346EC3F91}"/>
              </a:ext>
            </a:extLst>
          </p:cNvPr>
          <p:cNvGrpSpPr/>
          <p:nvPr/>
        </p:nvGrpSpPr>
        <p:grpSpPr>
          <a:xfrm>
            <a:off x="5973931" y="5451028"/>
            <a:ext cx="4656828" cy="1229616"/>
            <a:chOff x="5973931" y="5451028"/>
            <a:chExt cx="4656828" cy="1229616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B52B40F5-8E00-5121-AC98-8D0CFD9B2A16}"/>
                </a:ext>
              </a:extLst>
            </p:cNvPr>
            <p:cNvGrpSpPr/>
            <p:nvPr/>
          </p:nvGrpSpPr>
          <p:grpSpPr>
            <a:xfrm>
              <a:off x="5973931" y="5451028"/>
              <a:ext cx="4646805" cy="1229616"/>
              <a:chOff x="6538431" y="851349"/>
              <a:chExt cx="4646805" cy="1229616"/>
            </a:xfrm>
          </p:grpSpPr>
          <p:sp>
            <p:nvSpPr>
              <p:cNvPr id="53" name="Rectangle: Rounded Corners 52">
                <a:extLst>
                  <a:ext uri="{FF2B5EF4-FFF2-40B4-BE49-F238E27FC236}">
                    <a16:creationId xmlns:a16="http://schemas.microsoft.com/office/drawing/2014/main" id="{79A077FF-1A5D-58FB-832B-8D1D947D8A1A}"/>
                  </a:ext>
                </a:extLst>
              </p:cNvPr>
              <p:cNvSpPr/>
              <p:nvPr/>
            </p:nvSpPr>
            <p:spPr>
              <a:xfrm>
                <a:off x="6829730" y="851349"/>
                <a:ext cx="4355506" cy="1229616"/>
              </a:xfrm>
              <a:prstGeom prst="roundRect">
                <a:avLst/>
              </a:prstGeom>
              <a:solidFill>
                <a:srgbClr val="EEF9FF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178944C0-5B92-D7A1-8634-4EFC61658E60}"/>
                  </a:ext>
                </a:extLst>
              </p:cNvPr>
              <p:cNvGrpSpPr/>
              <p:nvPr/>
            </p:nvGrpSpPr>
            <p:grpSpPr>
              <a:xfrm>
                <a:off x="6538431" y="1044606"/>
                <a:ext cx="582598" cy="582598"/>
                <a:chOff x="6796799" y="1949331"/>
                <a:chExt cx="582598" cy="582598"/>
              </a:xfrm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23AD6FB0-0F9B-4BA3-4E04-352A7AEE7A35}"/>
                    </a:ext>
                  </a:extLst>
                </p:cNvPr>
                <p:cNvSpPr/>
                <p:nvPr/>
              </p:nvSpPr>
              <p:spPr>
                <a:xfrm>
                  <a:off x="6870232" y="2022764"/>
                  <a:ext cx="435732" cy="435732"/>
                </a:xfrm>
                <a:prstGeom prst="rect">
                  <a:avLst/>
                </a:prstGeom>
                <a:solidFill>
                  <a:srgbClr val="F3B80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pic>
              <p:nvPicPr>
                <p:cNvPr id="59" name="Graphic 58" descr="Badge Heart with solid fill">
                  <a:extLst>
                    <a:ext uri="{FF2B5EF4-FFF2-40B4-BE49-F238E27FC236}">
                      <a16:creationId xmlns:a16="http://schemas.microsoft.com/office/drawing/2014/main" id="{66E9A529-D7D1-03AA-954B-0F19AF2ED3F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96799" y="1949331"/>
                  <a:ext cx="582598" cy="582598"/>
                </a:xfrm>
                <a:prstGeom prst="rect">
                  <a:avLst/>
                </a:prstGeom>
              </p:spPr>
            </p:pic>
          </p:grp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8812AA3A-A9D0-D8C0-F244-4374B19D3F34}"/>
                  </a:ext>
                </a:extLst>
              </p:cNvPr>
              <p:cNvSpPr txBox="1"/>
              <p:nvPr/>
            </p:nvSpPr>
            <p:spPr>
              <a:xfrm>
                <a:off x="7140580" y="906106"/>
                <a:ext cx="335013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b="1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GỠ BỎ GÁNH NẶNG TÍCH HỢP NHIỀU CA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7274978-5379-73A0-50C9-70A9FAB2FA0A}"/>
                  </a:ext>
                </a:extLst>
              </p:cNvPr>
              <p:cNvSpPr txBox="1"/>
              <p:nvPr/>
            </p:nvSpPr>
            <p:spPr>
              <a:xfrm>
                <a:off x="7121029" y="1158535"/>
                <a:ext cx="406420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b="1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Các ngân hàng lớn tại VN phải tích hợp 3–5 CA để phục vụ: </a:t>
                </a:r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Khách cá nhân, Khách doanh nghiệp, Các phân hệ nội bộ, E-sign/Invoice</a:t>
                </a:r>
              </a:p>
            </p:txBody>
          </p:sp>
        </p:grp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3910A131-50EE-D769-6A8A-6BEFCB2A2C8C}"/>
                </a:ext>
              </a:extLst>
            </p:cNvPr>
            <p:cNvSpPr txBox="1"/>
            <p:nvPr/>
          </p:nvSpPr>
          <p:spPr>
            <a:xfrm>
              <a:off x="6566552" y="6362173"/>
              <a:ext cx="40642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→ Với </a:t>
              </a:r>
              <a:r>
                <a:rPr lang="vi-VN" sz="12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Trusted SIC</a:t>
              </a:r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: chỉ </a:t>
              </a:r>
              <a:r>
                <a:rPr lang="vi-VN" sz="12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tích hợp 1 lần duy nhất</a:t>
              </a:r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37708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large building with a lawn in front of it&#10;&#10;AI-generated content may be incorrect.">
            <a:extLst>
              <a:ext uri="{FF2B5EF4-FFF2-40B4-BE49-F238E27FC236}">
                <a16:creationId xmlns:a16="http://schemas.microsoft.com/office/drawing/2014/main" id="{F1352F54-7B06-2193-953D-6AC3E18755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3" b="40337"/>
          <a:stretch>
            <a:fillRect/>
          </a:stretch>
        </p:blipFill>
        <p:spPr>
          <a:xfrm>
            <a:off x="-1" y="4091708"/>
            <a:ext cx="12191999" cy="276629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A2B3B84-AF45-4BBE-30EC-AB86700D47CE}"/>
              </a:ext>
            </a:extLst>
          </p:cNvPr>
          <p:cNvSpPr/>
          <p:nvPr/>
        </p:nvSpPr>
        <p:spPr>
          <a:xfrm>
            <a:off x="0" y="4091708"/>
            <a:ext cx="12192000" cy="2766294"/>
          </a:xfrm>
          <a:prstGeom prst="rect">
            <a:avLst/>
          </a:prstGeom>
          <a:solidFill>
            <a:srgbClr val="7DC3FC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29396AF-402A-F413-2EF5-8E65F5E3EE17}"/>
              </a:ext>
            </a:extLst>
          </p:cNvPr>
          <p:cNvGrpSpPr/>
          <p:nvPr/>
        </p:nvGrpSpPr>
        <p:grpSpPr>
          <a:xfrm>
            <a:off x="132567" y="154916"/>
            <a:ext cx="6352914" cy="722432"/>
            <a:chOff x="557900" y="1532945"/>
            <a:chExt cx="6352914" cy="722432"/>
          </a:xfrm>
        </p:grpSpPr>
        <p:sp>
          <p:nvSpPr>
            <p:cNvPr id="5" name="Flowchart: Alternate Process 4">
              <a:extLst>
                <a:ext uri="{FF2B5EF4-FFF2-40B4-BE49-F238E27FC236}">
                  <a16:creationId xmlns:a16="http://schemas.microsoft.com/office/drawing/2014/main" id="{4A73E3D6-D3C1-E5E8-907A-3D81669435A3}"/>
                </a:ext>
              </a:extLst>
            </p:cNvPr>
            <p:cNvSpPr/>
            <p:nvPr/>
          </p:nvSpPr>
          <p:spPr>
            <a:xfrm>
              <a:off x="723514" y="1532945"/>
              <a:ext cx="6187300" cy="722432"/>
            </a:xfrm>
            <a:prstGeom prst="flowChartAlternateProcess">
              <a:avLst/>
            </a:prstGeom>
            <a:solidFill>
              <a:srgbClr val="D0EDFF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CE7E569-E7C6-11DE-2B25-87913718D148}"/>
                </a:ext>
              </a:extLst>
            </p:cNvPr>
            <p:cNvGrpSpPr/>
            <p:nvPr/>
          </p:nvGrpSpPr>
          <p:grpSpPr>
            <a:xfrm>
              <a:off x="557900" y="1532945"/>
              <a:ext cx="650400" cy="722432"/>
              <a:chOff x="828144" y="2242441"/>
              <a:chExt cx="650400" cy="722432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948C406-610E-456F-4FFC-60C3E0E6A84D}"/>
                  </a:ext>
                </a:extLst>
              </p:cNvPr>
              <p:cNvSpPr/>
              <p:nvPr/>
            </p:nvSpPr>
            <p:spPr>
              <a:xfrm>
                <a:off x="828144" y="2484582"/>
                <a:ext cx="292510" cy="480291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22EAF3F8-90A5-05AF-4AF5-1C28F48C1891}"/>
                  </a:ext>
                </a:extLst>
              </p:cNvPr>
              <p:cNvGrpSpPr/>
              <p:nvPr/>
            </p:nvGrpSpPr>
            <p:grpSpPr>
              <a:xfrm>
                <a:off x="893525" y="2242441"/>
                <a:ext cx="585019" cy="630942"/>
                <a:chOff x="556301" y="1532945"/>
                <a:chExt cx="585019" cy="630942"/>
              </a:xfrm>
            </p:grpSpPr>
            <p:sp>
              <p:nvSpPr>
                <p:cNvPr id="10" name="Flowchart: Delay 9">
                  <a:extLst>
                    <a:ext uri="{FF2B5EF4-FFF2-40B4-BE49-F238E27FC236}">
                      <a16:creationId xmlns:a16="http://schemas.microsoft.com/office/drawing/2014/main" id="{8B594E4D-34CC-4278-69F7-3316D97BE54A}"/>
                    </a:ext>
                  </a:extLst>
                </p:cNvPr>
                <p:cNvSpPr/>
                <p:nvPr/>
              </p:nvSpPr>
              <p:spPr>
                <a:xfrm>
                  <a:off x="556301" y="1534380"/>
                  <a:ext cx="585019" cy="628073"/>
                </a:xfrm>
                <a:prstGeom prst="flowChartDelay">
                  <a:avLst/>
                </a:prstGeom>
                <a:solidFill>
                  <a:srgbClr val="19479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CEAF259A-1C64-BE58-10C0-3F3F1FB2EE3B}"/>
                    </a:ext>
                  </a:extLst>
                </p:cNvPr>
                <p:cNvSpPr txBox="1"/>
                <p:nvPr/>
              </p:nvSpPr>
              <p:spPr>
                <a:xfrm>
                  <a:off x="656534" y="1532945"/>
                  <a:ext cx="384553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500" b="1" dirty="0">
                      <a:solidFill>
                        <a:schemeClr val="bg1"/>
                      </a:solidFill>
                      <a:latin typeface="Roboto" pitchFamily="2" charset="0"/>
                      <a:ea typeface="Roboto" pitchFamily="2" charset="0"/>
                    </a:rPr>
                    <a:t>3</a:t>
                  </a:r>
                  <a:endParaRPr lang="vi-VN" sz="35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endParaRPr>
                </a:p>
              </p:txBody>
            </p:sp>
          </p:grp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BA3FD63-4C9E-D67B-9536-0550B0DDE269}"/>
                </a:ext>
              </a:extLst>
            </p:cNvPr>
            <p:cNvSpPr txBox="1"/>
            <p:nvPr/>
          </p:nvSpPr>
          <p:spPr>
            <a:xfrm>
              <a:off x="1273681" y="1694106"/>
              <a:ext cx="54125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GIẢI PHÁP KỸ THUẬT TRUSTED </a:t>
              </a:r>
              <a:r>
                <a:rPr lang="en-US" sz="2000" b="1" dirty="0">
                  <a:solidFill>
                    <a:srgbClr val="F3B801"/>
                  </a:solidFill>
                  <a:latin typeface="Roboto" pitchFamily="2" charset="0"/>
                  <a:ea typeface="Roboto" pitchFamily="2" charset="0"/>
                </a:rPr>
                <a:t>SIC</a:t>
              </a:r>
              <a:endParaRPr lang="vi-VN" sz="2000" b="1" dirty="0">
                <a:solidFill>
                  <a:srgbClr val="F3B80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6DA5FE60-F4C3-600B-12FB-E5433176D300}"/>
              </a:ext>
            </a:extLst>
          </p:cNvPr>
          <p:cNvGrpSpPr/>
          <p:nvPr/>
        </p:nvGrpSpPr>
        <p:grpSpPr>
          <a:xfrm>
            <a:off x="1593889" y="1343742"/>
            <a:ext cx="3960505" cy="4654716"/>
            <a:chOff x="1883142" y="942521"/>
            <a:chExt cx="3960505" cy="4654716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FC5D9A9-430C-9A6B-92FD-5AA616C34DB4}"/>
                </a:ext>
              </a:extLst>
            </p:cNvPr>
            <p:cNvSpPr/>
            <p:nvPr/>
          </p:nvSpPr>
          <p:spPr>
            <a:xfrm>
              <a:off x="1883142" y="1353007"/>
              <a:ext cx="3960505" cy="4244230"/>
            </a:xfrm>
            <a:custGeom>
              <a:avLst/>
              <a:gdLst>
                <a:gd name="connsiteX0" fmla="*/ 0 w 5839873"/>
                <a:gd name="connsiteY0" fmla="*/ 0 h 6242077"/>
                <a:gd name="connsiteX1" fmla="*/ 5832943 w 5839873"/>
                <a:gd name="connsiteY1" fmla="*/ 0 h 6242077"/>
                <a:gd name="connsiteX2" fmla="*/ 5839873 w 5839873"/>
                <a:gd name="connsiteY2" fmla="*/ 160510 h 6242077"/>
                <a:gd name="connsiteX3" fmla="*/ 5839873 w 5839873"/>
                <a:gd name="connsiteY3" fmla="*/ 4200911 h 6242077"/>
                <a:gd name="connsiteX4" fmla="*/ 4432453 w 5839873"/>
                <a:gd name="connsiteY4" fmla="*/ 6220374 h 6242077"/>
                <a:gd name="connsiteX5" fmla="*/ 4310852 w 5839873"/>
                <a:gd name="connsiteY5" fmla="*/ 6242077 h 6242077"/>
                <a:gd name="connsiteX6" fmla="*/ 0 w 5839873"/>
                <a:gd name="connsiteY6" fmla="*/ 6242077 h 6242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39873" h="6242077">
                  <a:moveTo>
                    <a:pt x="0" y="0"/>
                  </a:moveTo>
                  <a:lnTo>
                    <a:pt x="5832943" y="0"/>
                  </a:lnTo>
                  <a:lnTo>
                    <a:pt x="5839873" y="160510"/>
                  </a:lnTo>
                  <a:lnTo>
                    <a:pt x="5839873" y="4200911"/>
                  </a:lnTo>
                  <a:cubicBezTo>
                    <a:pt x="5839873" y="5197052"/>
                    <a:pt x="5235665" y="6028161"/>
                    <a:pt x="4432453" y="6220374"/>
                  </a:cubicBezTo>
                  <a:lnTo>
                    <a:pt x="4310852" y="6242077"/>
                  </a:lnTo>
                  <a:lnTo>
                    <a:pt x="0" y="6242077"/>
                  </a:lnTo>
                  <a:close/>
                </a:path>
              </a:pathLst>
            </a:custGeom>
            <a:solidFill>
              <a:srgbClr val="EEF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vi-VN"/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13B89FD7-7898-CE21-9227-FC064D96E58E}"/>
                </a:ext>
              </a:extLst>
            </p:cNvPr>
            <p:cNvGrpSpPr/>
            <p:nvPr/>
          </p:nvGrpSpPr>
          <p:grpSpPr>
            <a:xfrm>
              <a:off x="2059709" y="942521"/>
              <a:ext cx="3519055" cy="830997"/>
              <a:chOff x="2059709" y="942521"/>
              <a:chExt cx="3519055" cy="830997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019F1F08-7ECF-B885-A285-85AE40F6D63D}"/>
                  </a:ext>
                </a:extLst>
              </p:cNvPr>
              <p:cNvGrpSpPr/>
              <p:nvPr/>
            </p:nvGrpSpPr>
            <p:grpSpPr>
              <a:xfrm>
                <a:off x="2389423" y="1113255"/>
                <a:ext cx="3189341" cy="489528"/>
                <a:chOff x="2389423" y="1126836"/>
                <a:chExt cx="3189341" cy="489528"/>
              </a:xfrm>
            </p:grpSpPr>
            <p:sp>
              <p:nvSpPr>
                <p:cNvPr id="18" name="Rectangle: Rounded Corners 17">
                  <a:extLst>
                    <a:ext uri="{FF2B5EF4-FFF2-40B4-BE49-F238E27FC236}">
                      <a16:creationId xmlns:a16="http://schemas.microsoft.com/office/drawing/2014/main" id="{F1A65138-248E-D22C-AD05-0058C3F6ABC6}"/>
                    </a:ext>
                  </a:extLst>
                </p:cNvPr>
                <p:cNvSpPr/>
                <p:nvPr/>
              </p:nvSpPr>
              <p:spPr>
                <a:xfrm>
                  <a:off x="2389423" y="1126836"/>
                  <a:ext cx="3189341" cy="48952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19479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7D2673B8-D6F8-79CD-7DAB-2FEF8CEBF6B9}"/>
                    </a:ext>
                  </a:extLst>
                </p:cNvPr>
                <p:cNvSpPr txBox="1"/>
                <p:nvPr/>
              </p:nvSpPr>
              <p:spPr>
                <a:xfrm>
                  <a:off x="2706213" y="1186934"/>
                  <a:ext cx="287255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b="1" dirty="0">
                      <a:solidFill>
                        <a:srgbClr val="EEF9FF"/>
                      </a:solidFill>
                      <a:latin typeface="Roboto" pitchFamily="2" charset="0"/>
                      <a:ea typeface="Roboto" pitchFamily="2" charset="0"/>
                    </a:rPr>
                    <a:t>ONBOARDING (LẦN ĐẦU) </a:t>
                  </a:r>
                  <a:endParaRPr lang="vi-VN" sz="1200" b="1" dirty="0">
                    <a:solidFill>
                      <a:srgbClr val="EEF9FF"/>
                    </a:solidFill>
                    <a:latin typeface="Roboto" pitchFamily="2" charset="0"/>
                    <a:ea typeface="Roboto" pitchFamily="2" charset="0"/>
                  </a:endParaRPr>
                </a:p>
              </p:txBody>
            </p: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F1335A97-5752-9F09-3238-C7A475800AA7}"/>
                  </a:ext>
                </a:extLst>
              </p:cNvPr>
              <p:cNvGrpSpPr/>
              <p:nvPr/>
            </p:nvGrpSpPr>
            <p:grpSpPr>
              <a:xfrm>
                <a:off x="2059709" y="942521"/>
                <a:ext cx="628073" cy="830997"/>
                <a:chOff x="2151354" y="942521"/>
                <a:chExt cx="628073" cy="830997"/>
              </a:xfrm>
            </p:grpSpPr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6260D62E-5B30-D95F-A8E3-9E174BDA2209}"/>
                    </a:ext>
                  </a:extLst>
                </p:cNvPr>
                <p:cNvSpPr/>
                <p:nvPr/>
              </p:nvSpPr>
              <p:spPr>
                <a:xfrm>
                  <a:off x="2151354" y="1043983"/>
                  <a:ext cx="628072" cy="628072"/>
                </a:xfrm>
                <a:prstGeom prst="ellipse">
                  <a:avLst/>
                </a:prstGeom>
                <a:solidFill>
                  <a:srgbClr val="F3B80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FF073250-EBDE-0852-C742-F780BE69E0A3}"/>
                    </a:ext>
                  </a:extLst>
                </p:cNvPr>
                <p:cNvSpPr txBox="1"/>
                <p:nvPr/>
              </p:nvSpPr>
              <p:spPr>
                <a:xfrm>
                  <a:off x="2151354" y="942521"/>
                  <a:ext cx="628073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4800" b="1" dirty="0">
                      <a:solidFill>
                        <a:srgbClr val="EEF9FF"/>
                      </a:solidFill>
                      <a:latin typeface="Roboto" pitchFamily="2" charset="0"/>
                      <a:ea typeface="Roboto" pitchFamily="2" charset="0"/>
                    </a:rPr>
                    <a:t>A</a:t>
                  </a:r>
                </a:p>
              </p:txBody>
            </p:sp>
          </p:grpSp>
        </p:grp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B9663976-36C8-3EA6-9524-C927557C099C}"/>
              </a:ext>
            </a:extLst>
          </p:cNvPr>
          <p:cNvGrpSpPr/>
          <p:nvPr/>
        </p:nvGrpSpPr>
        <p:grpSpPr>
          <a:xfrm>
            <a:off x="6260857" y="951090"/>
            <a:ext cx="4096075" cy="4222966"/>
            <a:chOff x="6260857" y="951090"/>
            <a:chExt cx="4096075" cy="4222966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FC8EE5A-D7DB-462F-AADE-D508EAE7094A}"/>
                </a:ext>
              </a:extLst>
            </p:cNvPr>
            <p:cNvSpPr/>
            <p:nvPr/>
          </p:nvSpPr>
          <p:spPr>
            <a:xfrm flipH="1">
              <a:off x="6260857" y="1358020"/>
              <a:ext cx="3960505" cy="3816036"/>
            </a:xfrm>
            <a:custGeom>
              <a:avLst/>
              <a:gdLst>
                <a:gd name="connsiteX0" fmla="*/ 0 w 5839873"/>
                <a:gd name="connsiteY0" fmla="*/ 0 h 6242077"/>
                <a:gd name="connsiteX1" fmla="*/ 5832943 w 5839873"/>
                <a:gd name="connsiteY1" fmla="*/ 0 h 6242077"/>
                <a:gd name="connsiteX2" fmla="*/ 5839873 w 5839873"/>
                <a:gd name="connsiteY2" fmla="*/ 160510 h 6242077"/>
                <a:gd name="connsiteX3" fmla="*/ 5839873 w 5839873"/>
                <a:gd name="connsiteY3" fmla="*/ 4200911 h 6242077"/>
                <a:gd name="connsiteX4" fmla="*/ 4432453 w 5839873"/>
                <a:gd name="connsiteY4" fmla="*/ 6220374 h 6242077"/>
                <a:gd name="connsiteX5" fmla="*/ 4310852 w 5839873"/>
                <a:gd name="connsiteY5" fmla="*/ 6242077 h 6242077"/>
                <a:gd name="connsiteX6" fmla="*/ 0 w 5839873"/>
                <a:gd name="connsiteY6" fmla="*/ 6242077 h 6242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39873" h="6242077">
                  <a:moveTo>
                    <a:pt x="0" y="0"/>
                  </a:moveTo>
                  <a:lnTo>
                    <a:pt x="5832943" y="0"/>
                  </a:lnTo>
                  <a:lnTo>
                    <a:pt x="5839873" y="160510"/>
                  </a:lnTo>
                  <a:lnTo>
                    <a:pt x="5839873" y="4200911"/>
                  </a:lnTo>
                  <a:cubicBezTo>
                    <a:pt x="5839873" y="5197052"/>
                    <a:pt x="5235665" y="6028161"/>
                    <a:pt x="4432453" y="6220374"/>
                  </a:cubicBezTo>
                  <a:lnTo>
                    <a:pt x="4310852" y="6242077"/>
                  </a:lnTo>
                  <a:lnTo>
                    <a:pt x="0" y="6242077"/>
                  </a:lnTo>
                  <a:close/>
                </a:path>
              </a:pathLst>
            </a:custGeom>
            <a:solidFill>
              <a:srgbClr val="EEF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vi-VN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981E8FC1-843F-6C3D-E911-F78286D6167E}"/>
                </a:ext>
              </a:extLst>
            </p:cNvPr>
            <p:cNvGrpSpPr/>
            <p:nvPr/>
          </p:nvGrpSpPr>
          <p:grpSpPr>
            <a:xfrm>
              <a:off x="6367074" y="951090"/>
              <a:ext cx="3989858" cy="830997"/>
              <a:chOff x="6382328" y="890166"/>
              <a:chExt cx="3989858" cy="830997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2586F4D8-AB75-848C-9C3C-816E9141773B}"/>
                  </a:ext>
                </a:extLst>
              </p:cNvPr>
              <p:cNvGrpSpPr/>
              <p:nvPr/>
            </p:nvGrpSpPr>
            <p:grpSpPr>
              <a:xfrm>
                <a:off x="6382328" y="1060900"/>
                <a:ext cx="3420250" cy="489528"/>
                <a:chOff x="2158515" y="1126836"/>
                <a:chExt cx="3420250" cy="489528"/>
              </a:xfrm>
            </p:grpSpPr>
            <p:sp>
              <p:nvSpPr>
                <p:cNvPr id="24" name="Rectangle: Rounded Corners 23">
                  <a:extLst>
                    <a:ext uri="{FF2B5EF4-FFF2-40B4-BE49-F238E27FC236}">
                      <a16:creationId xmlns:a16="http://schemas.microsoft.com/office/drawing/2014/main" id="{F2CB7D33-FDD2-9804-05E0-ED8FCAC617C8}"/>
                    </a:ext>
                  </a:extLst>
                </p:cNvPr>
                <p:cNvSpPr/>
                <p:nvPr/>
              </p:nvSpPr>
              <p:spPr>
                <a:xfrm>
                  <a:off x="2158515" y="1126836"/>
                  <a:ext cx="3420250" cy="48952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19479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72B11B2E-4153-0AB0-279D-2F1E003ACCBF}"/>
                    </a:ext>
                  </a:extLst>
                </p:cNvPr>
                <p:cNvSpPr txBox="1"/>
                <p:nvPr/>
              </p:nvSpPr>
              <p:spPr>
                <a:xfrm>
                  <a:off x="2192345" y="1173353"/>
                  <a:ext cx="333100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b="1" dirty="0">
                      <a:solidFill>
                        <a:srgbClr val="EEF9FF"/>
                      </a:solidFill>
                      <a:latin typeface="Roboto" pitchFamily="2" charset="0"/>
                      <a:ea typeface="Roboto" pitchFamily="2" charset="0"/>
                    </a:rPr>
                    <a:t>KÝ GIAO DỊCH (CÁC LẦN SAU) </a:t>
                  </a:r>
                  <a:endParaRPr lang="vi-VN" sz="1200" b="1" dirty="0">
                    <a:solidFill>
                      <a:srgbClr val="EEF9FF"/>
                    </a:solidFill>
                    <a:latin typeface="Roboto" pitchFamily="2" charset="0"/>
                    <a:ea typeface="Roboto" pitchFamily="2" charset="0"/>
                  </a:endParaRPr>
                </a:p>
              </p:txBody>
            </p:sp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B5426811-94E0-090B-EFA1-EA000F056050}"/>
                  </a:ext>
                </a:extLst>
              </p:cNvPr>
              <p:cNvGrpSpPr/>
              <p:nvPr/>
            </p:nvGrpSpPr>
            <p:grpSpPr>
              <a:xfrm>
                <a:off x="9697933" y="890166"/>
                <a:ext cx="674253" cy="830997"/>
                <a:chOff x="2151354" y="942521"/>
                <a:chExt cx="674253" cy="830997"/>
              </a:xfrm>
            </p:grpSpPr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ED9E1E02-9B98-0956-B052-66726552838B}"/>
                    </a:ext>
                  </a:extLst>
                </p:cNvPr>
                <p:cNvSpPr/>
                <p:nvPr/>
              </p:nvSpPr>
              <p:spPr>
                <a:xfrm>
                  <a:off x="2151354" y="1043983"/>
                  <a:ext cx="628072" cy="628072"/>
                </a:xfrm>
                <a:prstGeom prst="ellipse">
                  <a:avLst/>
                </a:prstGeom>
                <a:solidFill>
                  <a:srgbClr val="F3B80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4A17FD9D-52DA-0A80-31F1-F4E1291559F8}"/>
                    </a:ext>
                  </a:extLst>
                </p:cNvPr>
                <p:cNvSpPr txBox="1"/>
                <p:nvPr/>
              </p:nvSpPr>
              <p:spPr>
                <a:xfrm>
                  <a:off x="2197534" y="942521"/>
                  <a:ext cx="628073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4800" b="1" dirty="0">
                      <a:solidFill>
                        <a:srgbClr val="EEF9FF"/>
                      </a:solidFill>
                      <a:latin typeface="Roboto" pitchFamily="2" charset="0"/>
                      <a:ea typeface="Roboto" pitchFamily="2" charset="0"/>
                    </a:rPr>
                    <a:t>B</a:t>
                  </a:r>
                </a:p>
              </p:txBody>
            </p:sp>
          </p:grp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7B9E2615-BB19-A593-9796-D6E85083C583}"/>
              </a:ext>
            </a:extLst>
          </p:cNvPr>
          <p:cNvSpPr txBox="1"/>
          <p:nvPr/>
        </p:nvSpPr>
        <p:spPr>
          <a:xfrm>
            <a:off x="6485481" y="5417895"/>
            <a:ext cx="48860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dirty="0">
                <a:solidFill>
                  <a:srgbClr val="194794"/>
                </a:solidFill>
                <a:latin typeface="Roboto" pitchFamily="2" charset="0"/>
                <a:ea typeface="Roboto" pitchFamily="2" charset="0"/>
              </a:rPr>
              <a:t>LUỒNG KỸ THUẬT </a:t>
            </a:r>
          </a:p>
          <a:p>
            <a:pPr algn="r"/>
            <a:r>
              <a:rPr lang="en-US" sz="4000" b="1" dirty="0">
                <a:solidFill>
                  <a:srgbClr val="194794"/>
                </a:solidFill>
                <a:latin typeface="Roboto" pitchFamily="2" charset="0"/>
                <a:ea typeface="Roboto" pitchFamily="2" charset="0"/>
              </a:rPr>
              <a:t>TỔNG QUAN</a:t>
            </a:r>
            <a:endParaRPr lang="vi-VN" sz="4000" b="1" dirty="0">
              <a:solidFill>
                <a:srgbClr val="F3B801"/>
              </a:solidFill>
              <a:latin typeface="Roboto" pitchFamily="2" charset="0"/>
              <a:ea typeface="Roboto" pitchFamily="2" charset="0"/>
            </a:endParaRP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A49F3E21-379D-B610-FBC6-E63E4D684657}"/>
              </a:ext>
            </a:extLst>
          </p:cNvPr>
          <p:cNvGrpSpPr/>
          <p:nvPr/>
        </p:nvGrpSpPr>
        <p:grpSpPr>
          <a:xfrm>
            <a:off x="1456420" y="2198758"/>
            <a:ext cx="3991185" cy="461665"/>
            <a:chOff x="1745673" y="1797537"/>
            <a:chExt cx="3991185" cy="461665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D561AA14-FE25-A3BC-EB6F-B1EED438CC38}"/>
                </a:ext>
              </a:extLst>
            </p:cNvPr>
            <p:cNvGrpSpPr/>
            <p:nvPr/>
          </p:nvGrpSpPr>
          <p:grpSpPr>
            <a:xfrm>
              <a:off x="1745673" y="1818114"/>
              <a:ext cx="443345" cy="420511"/>
              <a:chOff x="1745673" y="1838691"/>
              <a:chExt cx="443345" cy="420511"/>
            </a:xfrm>
          </p:grpSpPr>
          <p:sp>
            <p:nvSpPr>
              <p:cNvPr id="33" name="Flowchart: Stored Data 32">
                <a:extLst>
                  <a:ext uri="{FF2B5EF4-FFF2-40B4-BE49-F238E27FC236}">
                    <a16:creationId xmlns:a16="http://schemas.microsoft.com/office/drawing/2014/main" id="{CD4086B9-FA77-10FA-044E-D5E7927C54D8}"/>
                  </a:ext>
                </a:extLst>
              </p:cNvPr>
              <p:cNvSpPr/>
              <p:nvPr/>
            </p:nvSpPr>
            <p:spPr>
              <a:xfrm>
                <a:off x="1801091" y="1925396"/>
                <a:ext cx="387927" cy="333806"/>
              </a:xfrm>
              <a:prstGeom prst="flowChartOnlineStorage">
                <a:avLst/>
              </a:prstGeom>
              <a:solidFill>
                <a:srgbClr val="D4F0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32" name="Flowchart: Stored Data 31">
                <a:extLst>
                  <a:ext uri="{FF2B5EF4-FFF2-40B4-BE49-F238E27FC236}">
                    <a16:creationId xmlns:a16="http://schemas.microsoft.com/office/drawing/2014/main" id="{0A0E5CF9-8C4C-463D-49F2-14BE9E6EDB01}"/>
                  </a:ext>
                </a:extLst>
              </p:cNvPr>
              <p:cNvSpPr/>
              <p:nvPr/>
            </p:nvSpPr>
            <p:spPr>
              <a:xfrm>
                <a:off x="1745673" y="1838691"/>
                <a:ext cx="387927" cy="333806"/>
              </a:xfrm>
              <a:prstGeom prst="flowChartOnlineStorage">
                <a:avLst/>
              </a:prstGeom>
              <a:solidFill>
                <a:srgbClr val="7DC3F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21C93C5-792A-8153-27E0-4EE2A9E03D34}"/>
                  </a:ext>
                </a:extLst>
              </p:cNvPr>
              <p:cNvSpPr txBox="1"/>
              <p:nvPr/>
            </p:nvSpPr>
            <p:spPr>
              <a:xfrm>
                <a:off x="1801091" y="1838691"/>
                <a:ext cx="2586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1</a:t>
                </a:r>
                <a:endParaRPr lang="vi-VN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3032615-7D0D-1B48-0F7E-DEEAB6C093CD}"/>
                </a:ext>
              </a:extLst>
            </p:cNvPr>
            <p:cNvSpPr txBox="1"/>
            <p:nvPr/>
          </p:nvSpPr>
          <p:spPr>
            <a:xfrm>
              <a:off x="2115127" y="1797537"/>
              <a:ext cx="36217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Người dùng mở Web/App dịch vụ → chọn “</a:t>
              </a:r>
              <a:r>
                <a:rPr lang="vi-VN" sz="12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Đăng ký ký số”</a:t>
              </a:r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16E2CE98-0387-871A-705B-A5F016D33B0E}"/>
              </a:ext>
            </a:extLst>
          </p:cNvPr>
          <p:cNvGrpSpPr/>
          <p:nvPr/>
        </p:nvGrpSpPr>
        <p:grpSpPr>
          <a:xfrm>
            <a:off x="1456420" y="2690373"/>
            <a:ext cx="4073235" cy="646331"/>
            <a:chOff x="1745673" y="2360516"/>
            <a:chExt cx="4073235" cy="646331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7C25F546-38B7-E728-5631-24C5C2268C20}"/>
                </a:ext>
              </a:extLst>
            </p:cNvPr>
            <p:cNvGrpSpPr/>
            <p:nvPr/>
          </p:nvGrpSpPr>
          <p:grpSpPr>
            <a:xfrm>
              <a:off x="1745673" y="2473426"/>
              <a:ext cx="443345" cy="420511"/>
              <a:chOff x="1745673" y="1838691"/>
              <a:chExt cx="443345" cy="420511"/>
            </a:xfrm>
          </p:grpSpPr>
          <p:sp>
            <p:nvSpPr>
              <p:cNvPr id="38" name="Flowchart: Stored Data 37">
                <a:extLst>
                  <a:ext uri="{FF2B5EF4-FFF2-40B4-BE49-F238E27FC236}">
                    <a16:creationId xmlns:a16="http://schemas.microsoft.com/office/drawing/2014/main" id="{AA0B91AC-4B73-D4C7-24FA-226C665D3AA3}"/>
                  </a:ext>
                </a:extLst>
              </p:cNvPr>
              <p:cNvSpPr/>
              <p:nvPr/>
            </p:nvSpPr>
            <p:spPr>
              <a:xfrm>
                <a:off x="1801091" y="1925396"/>
                <a:ext cx="387927" cy="333806"/>
              </a:xfrm>
              <a:prstGeom prst="flowChartOnlineStorage">
                <a:avLst/>
              </a:prstGeom>
              <a:solidFill>
                <a:srgbClr val="D4F0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39" name="Flowchart: Stored Data 38">
                <a:extLst>
                  <a:ext uri="{FF2B5EF4-FFF2-40B4-BE49-F238E27FC236}">
                    <a16:creationId xmlns:a16="http://schemas.microsoft.com/office/drawing/2014/main" id="{A7D86A6C-5631-3954-0E7E-5460821647AE}"/>
                  </a:ext>
                </a:extLst>
              </p:cNvPr>
              <p:cNvSpPr/>
              <p:nvPr/>
            </p:nvSpPr>
            <p:spPr>
              <a:xfrm>
                <a:off x="1745673" y="1838691"/>
                <a:ext cx="387927" cy="333806"/>
              </a:xfrm>
              <a:prstGeom prst="flowChartOnlineStorage">
                <a:avLst/>
              </a:prstGeom>
              <a:solidFill>
                <a:srgbClr val="7DC3F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0360B103-FE61-D386-8936-BBDE3CD4D749}"/>
                  </a:ext>
                </a:extLst>
              </p:cNvPr>
              <p:cNvSpPr txBox="1"/>
              <p:nvPr/>
            </p:nvSpPr>
            <p:spPr>
              <a:xfrm>
                <a:off x="1801091" y="1838691"/>
                <a:ext cx="2586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2</a:t>
                </a:r>
                <a:endParaRPr lang="vi-VN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773E462-C5A5-094E-0069-4D385DD02C3B}"/>
                </a:ext>
              </a:extLst>
            </p:cNvPr>
            <p:cNvSpPr txBox="1"/>
            <p:nvPr/>
          </p:nvSpPr>
          <p:spPr>
            <a:xfrm>
              <a:off x="2197177" y="2360516"/>
              <a:ext cx="36217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SSO qua VNeID (OIDC) → user đồng ý chia sẻ thông tin: </a:t>
              </a:r>
              <a:r>
                <a:rPr lang="vi-VN" sz="12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Họ tên, số định danh, ngày sinh, địa chỉ, ảnh chân dung, mức LoA.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667F5D65-11B6-F48E-0C95-0926B3A82DF9}"/>
              </a:ext>
            </a:extLst>
          </p:cNvPr>
          <p:cNvGrpSpPr/>
          <p:nvPr/>
        </p:nvGrpSpPr>
        <p:grpSpPr>
          <a:xfrm>
            <a:off x="1456420" y="3366654"/>
            <a:ext cx="4065076" cy="420511"/>
            <a:chOff x="1770412" y="3025090"/>
            <a:chExt cx="4065076" cy="420511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98DC7967-AE5F-D04E-8F57-B5838994F6BC}"/>
                </a:ext>
              </a:extLst>
            </p:cNvPr>
            <p:cNvGrpSpPr/>
            <p:nvPr/>
          </p:nvGrpSpPr>
          <p:grpSpPr>
            <a:xfrm>
              <a:off x="1770412" y="3025090"/>
              <a:ext cx="443345" cy="420511"/>
              <a:chOff x="1745673" y="1838691"/>
              <a:chExt cx="443345" cy="420511"/>
            </a:xfrm>
          </p:grpSpPr>
          <p:sp>
            <p:nvSpPr>
              <p:cNvPr id="46" name="Flowchart: Stored Data 45">
                <a:extLst>
                  <a:ext uri="{FF2B5EF4-FFF2-40B4-BE49-F238E27FC236}">
                    <a16:creationId xmlns:a16="http://schemas.microsoft.com/office/drawing/2014/main" id="{48DCABB7-4D09-0AF3-4EAA-DD5C71937CF9}"/>
                  </a:ext>
                </a:extLst>
              </p:cNvPr>
              <p:cNvSpPr/>
              <p:nvPr/>
            </p:nvSpPr>
            <p:spPr>
              <a:xfrm>
                <a:off x="1801091" y="1925396"/>
                <a:ext cx="387927" cy="333806"/>
              </a:xfrm>
              <a:prstGeom prst="flowChartOnlineStorage">
                <a:avLst/>
              </a:prstGeom>
              <a:solidFill>
                <a:srgbClr val="D4F0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47" name="Flowchart: Stored Data 46">
                <a:extLst>
                  <a:ext uri="{FF2B5EF4-FFF2-40B4-BE49-F238E27FC236}">
                    <a16:creationId xmlns:a16="http://schemas.microsoft.com/office/drawing/2014/main" id="{3C293CF2-0BA8-9C7D-B3D7-F9D99CA3470F}"/>
                  </a:ext>
                </a:extLst>
              </p:cNvPr>
              <p:cNvSpPr/>
              <p:nvPr/>
            </p:nvSpPr>
            <p:spPr>
              <a:xfrm>
                <a:off x="1745673" y="1838691"/>
                <a:ext cx="387927" cy="333806"/>
              </a:xfrm>
              <a:prstGeom prst="flowChartOnlineStorage">
                <a:avLst/>
              </a:prstGeom>
              <a:solidFill>
                <a:srgbClr val="7DC3F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5E5BC45-5D0F-558F-FE83-2D6D0277CD55}"/>
                  </a:ext>
                </a:extLst>
              </p:cNvPr>
              <p:cNvSpPr txBox="1"/>
              <p:nvPr/>
            </p:nvSpPr>
            <p:spPr>
              <a:xfrm>
                <a:off x="1801091" y="1838691"/>
                <a:ext cx="2586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3</a:t>
                </a:r>
                <a:endParaRPr lang="vi-VN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5FB1BE1-2B30-55B4-AA89-09014842AC4D}"/>
                </a:ext>
              </a:extLst>
            </p:cNvPr>
            <p:cNvSpPr txBox="1"/>
            <p:nvPr/>
          </p:nvSpPr>
          <p:spPr>
            <a:xfrm>
              <a:off x="2213757" y="3096846"/>
              <a:ext cx="36217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Backend tạo account signing profile</a:t>
              </a:r>
              <a:endParaRPr lang="vi-VN" sz="1200" b="1" dirty="0">
                <a:solidFill>
                  <a:srgbClr val="194794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2FE7C6C2-252A-3790-F50A-12852B9B1D93}"/>
              </a:ext>
            </a:extLst>
          </p:cNvPr>
          <p:cNvGrpSpPr/>
          <p:nvPr/>
        </p:nvGrpSpPr>
        <p:grpSpPr>
          <a:xfrm>
            <a:off x="1456420" y="3817115"/>
            <a:ext cx="4065076" cy="646331"/>
            <a:chOff x="1800013" y="3496556"/>
            <a:chExt cx="4065076" cy="646331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1D2A0D23-BCBB-1493-C940-A1303C9D2DA3}"/>
                </a:ext>
              </a:extLst>
            </p:cNvPr>
            <p:cNvGrpSpPr/>
            <p:nvPr/>
          </p:nvGrpSpPr>
          <p:grpSpPr>
            <a:xfrm>
              <a:off x="1800013" y="3609466"/>
              <a:ext cx="443345" cy="420511"/>
              <a:chOff x="1745673" y="1838691"/>
              <a:chExt cx="443345" cy="420511"/>
            </a:xfrm>
          </p:grpSpPr>
          <p:sp>
            <p:nvSpPr>
              <p:cNvPr id="52" name="Flowchart: Stored Data 51">
                <a:extLst>
                  <a:ext uri="{FF2B5EF4-FFF2-40B4-BE49-F238E27FC236}">
                    <a16:creationId xmlns:a16="http://schemas.microsoft.com/office/drawing/2014/main" id="{16C27D9D-BCF8-8B62-C92F-B1F2223578FB}"/>
                  </a:ext>
                </a:extLst>
              </p:cNvPr>
              <p:cNvSpPr/>
              <p:nvPr/>
            </p:nvSpPr>
            <p:spPr>
              <a:xfrm>
                <a:off x="1801091" y="1925396"/>
                <a:ext cx="387927" cy="333806"/>
              </a:xfrm>
              <a:prstGeom prst="flowChartOnlineStorage">
                <a:avLst/>
              </a:prstGeom>
              <a:solidFill>
                <a:srgbClr val="D4F0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53" name="Flowchart: Stored Data 52">
                <a:extLst>
                  <a:ext uri="{FF2B5EF4-FFF2-40B4-BE49-F238E27FC236}">
                    <a16:creationId xmlns:a16="http://schemas.microsoft.com/office/drawing/2014/main" id="{08FD8FD4-C608-B55E-FA34-D89640990C2B}"/>
                  </a:ext>
                </a:extLst>
              </p:cNvPr>
              <p:cNvSpPr/>
              <p:nvPr/>
            </p:nvSpPr>
            <p:spPr>
              <a:xfrm>
                <a:off x="1745673" y="1838691"/>
                <a:ext cx="387927" cy="333806"/>
              </a:xfrm>
              <a:prstGeom prst="flowChartOnlineStorage">
                <a:avLst/>
              </a:prstGeom>
              <a:solidFill>
                <a:srgbClr val="7DC3F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7529DE9B-E283-4646-BF25-60BDE50BD03C}"/>
                  </a:ext>
                </a:extLst>
              </p:cNvPr>
              <p:cNvSpPr txBox="1"/>
              <p:nvPr/>
            </p:nvSpPr>
            <p:spPr>
              <a:xfrm>
                <a:off x="1801091" y="1838691"/>
                <a:ext cx="2586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4</a:t>
                </a:r>
                <a:endParaRPr lang="vi-VN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EFB97DC-ACC9-98E8-79F1-2EE64AB7580D}"/>
                </a:ext>
              </a:extLst>
            </p:cNvPr>
            <p:cNvSpPr txBox="1"/>
            <p:nvPr/>
          </p:nvSpPr>
          <p:spPr>
            <a:xfrm>
              <a:off x="2243358" y="3496556"/>
              <a:ext cx="36217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WebAuthn Registration</a:t>
              </a:r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: gọi navigator.credentials.create() → sinh public key credential, lưu credentialId + publicKey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BA36B0E-2DF4-CF68-4FE8-2117DE335FE1}"/>
              </a:ext>
            </a:extLst>
          </p:cNvPr>
          <p:cNvGrpSpPr/>
          <p:nvPr/>
        </p:nvGrpSpPr>
        <p:grpSpPr>
          <a:xfrm>
            <a:off x="1456420" y="4493396"/>
            <a:ext cx="4065076" cy="646331"/>
            <a:chOff x="1770412" y="4110714"/>
            <a:chExt cx="4065076" cy="646331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8F59B606-D173-827F-6B7F-03FB5790B3E5}"/>
                </a:ext>
              </a:extLst>
            </p:cNvPr>
            <p:cNvGrpSpPr/>
            <p:nvPr/>
          </p:nvGrpSpPr>
          <p:grpSpPr>
            <a:xfrm>
              <a:off x="1770412" y="4223624"/>
              <a:ext cx="443345" cy="420511"/>
              <a:chOff x="1745673" y="1838691"/>
              <a:chExt cx="443345" cy="420511"/>
            </a:xfrm>
          </p:grpSpPr>
          <p:sp>
            <p:nvSpPr>
              <p:cNvPr id="58" name="Flowchart: Stored Data 57">
                <a:extLst>
                  <a:ext uri="{FF2B5EF4-FFF2-40B4-BE49-F238E27FC236}">
                    <a16:creationId xmlns:a16="http://schemas.microsoft.com/office/drawing/2014/main" id="{541EA420-507F-1B58-6627-DFF75FC17F85}"/>
                  </a:ext>
                </a:extLst>
              </p:cNvPr>
              <p:cNvSpPr/>
              <p:nvPr/>
            </p:nvSpPr>
            <p:spPr>
              <a:xfrm>
                <a:off x="1801091" y="1925396"/>
                <a:ext cx="387927" cy="333806"/>
              </a:xfrm>
              <a:prstGeom prst="flowChartOnlineStorage">
                <a:avLst/>
              </a:prstGeom>
              <a:solidFill>
                <a:srgbClr val="D4F0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59" name="Flowchart: Stored Data 58">
                <a:extLst>
                  <a:ext uri="{FF2B5EF4-FFF2-40B4-BE49-F238E27FC236}">
                    <a16:creationId xmlns:a16="http://schemas.microsoft.com/office/drawing/2014/main" id="{C62AE416-F0EC-F41A-DCA3-0D55801490A8}"/>
                  </a:ext>
                </a:extLst>
              </p:cNvPr>
              <p:cNvSpPr/>
              <p:nvPr/>
            </p:nvSpPr>
            <p:spPr>
              <a:xfrm>
                <a:off x="1745673" y="1838691"/>
                <a:ext cx="387927" cy="333806"/>
              </a:xfrm>
              <a:prstGeom prst="flowChartOnlineStorage">
                <a:avLst/>
              </a:prstGeom>
              <a:solidFill>
                <a:srgbClr val="7DC3F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C575DDF8-3A41-C03C-42B4-EED504BB9DB0}"/>
                  </a:ext>
                </a:extLst>
              </p:cNvPr>
              <p:cNvSpPr txBox="1"/>
              <p:nvPr/>
            </p:nvSpPr>
            <p:spPr>
              <a:xfrm>
                <a:off x="1801091" y="1838691"/>
                <a:ext cx="2586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5</a:t>
                </a:r>
                <a:endParaRPr lang="vi-VN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06CCA6E-5C50-8073-E4F2-7AE0CF2032D0}"/>
                </a:ext>
              </a:extLst>
            </p:cNvPr>
            <p:cNvSpPr txBox="1"/>
            <p:nvPr/>
          </p:nvSpPr>
          <p:spPr>
            <a:xfrm>
              <a:off x="2213757" y="4110714"/>
              <a:ext cx="36217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Gửi yêu cầu phát hành chứng thư số tới Multi-CA Connector: </a:t>
              </a:r>
              <a:r>
                <a:rPr lang="vi-VN" sz="12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thông tin user từ VNeID, public key, chứng thư số từ CA.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68B0CE9B-D231-AE82-5881-E5E129201D67}"/>
              </a:ext>
            </a:extLst>
          </p:cNvPr>
          <p:cNvGrpSpPr/>
          <p:nvPr/>
        </p:nvGrpSpPr>
        <p:grpSpPr>
          <a:xfrm>
            <a:off x="1456420" y="5169675"/>
            <a:ext cx="4062363" cy="461665"/>
            <a:chOff x="1764966" y="4768454"/>
            <a:chExt cx="4062363" cy="461665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E876C525-7D39-A872-8269-2AC1E8941C6C}"/>
                </a:ext>
              </a:extLst>
            </p:cNvPr>
            <p:cNvGrpSpPr/>
            <p:nvPr/>
          </p:nvGrpSpPr>
          <p:grpSpPr>
            <a:xfrm>
              <a:off x="1764966" y="4789031"/>
              <a:ext cx="443345" cy="420511"/>
              <a:chOff x="1745673" y="1838691"/>
              <a:chExt cx="443345" cy="420511"/>
            </a:xfrm>
          </p:grpSpPr>
          <p:sp>
            <p:nvSpPr>
              <p:cNvPr id="64" name="Flowchart: Stored Data 63">
                <a:extLst>
                  <a:ext uri="{FF2B5EF4-FFF2-40B4-BE49-F238E27FC236}">
                    <a16:creationId xmlns:a16="http://schemas.microsoft.com/office/drawing/2014/main" id="{B63F8BE1-3375-D1FC-DC61-04291260C729}"/>
                  </a:ext>
                </a:extLst>
              </p:cNvPr>
              <p:cNvSpPr/>
              <p:nvPr/>
            </p:nvSpPr>
            <p:spPr>
              <a:xfrm>
                <a:off x="1801091" y="1925396"/>
                <a:ext cx="387927" cy="333806"/>
              </a:xfrm>
              <a:prstGeom prst="flowChartOnlineStorage">
                <a:avLst/>
              </a:prstGeom>
              <a:solidFill>
                <a:srgbClr val="D4F0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65" name="Flowchart: Stored Data 64">
                <a:extLst>
                  <a:ext uri="{FF2B5EF4-FFF2-40B4-BE49-F238E27FC236}">
                    <a16:creationId xmlns:a16="http://schemas.microsoft.com/office/drawing/2014/main" id="{8D9B2126-F9AE-6C5A-C758-1CC0D2A3146D}"/>
                  </a:ext>
                </a:extLst>
              </p:cNvPr>
              <p:cNvSpPr/>
              <p:nvPr/>
            </p:nvSpPr>
            <p:spPr>
              <a:xfrm>
                <a:off x="1745673" y="1838691"/>
                <a:ext cx="387927" cy="333806"/>
              </a:xfrm>
              <a:prstGeom prst="flowChartOnlineStorage">
                <a:avLst/>
              </a:prstGeom>
              <a:solidFill>
                <a:srgbClr val="7DC3F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9CEDEC2F-3EDB-DD9E-11F0-F226362DEA49}"/>
                  </a:ext>
                </a:extLst>
              </p:cNvPr>
              <p:cNvSpPr txBox="1"/>
              <p:nvPr/>
            </p:nvSpPr>
            <p:spPr>
              <a:xfrm>
                <a:off x="1801091" y="1838691"/>
                <a:ext cx="2586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6</a:t>
                </a:r>
                <a:endParaRPr lang="vi-VN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9BA9722-A32C-1D75-0E2B-F637C198C280}"/>
                </a:ext>
              </a:extLst>
            </p:cNvPr>
            <p:cNvSpPr txBox="1"/>
            <p:nvPr/>
          </p:nvSpPr>
          <p:spPr>
            <a:xfrm>
              <a:off x="2205598" y="4768454"/>
              <a:ext cx="36217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Lưu profile: { user_id, vneid_sub, fido2_credentialId, certificate_ref, ca_id }.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44228746-3955-7A09-C1C7-08BAFFDFAB90}"/>
              </a:ext>
            </a:extLst>
          </p:cNvPr>
          <p:cNvGrpSpPr/>
          <p:nvPr/>
        </p:nvGrpSpPr>
        <p:grpSpPr>
          <a:xfrm>
            <a:off x="6440266" y="1802664"/>
            <a:ext cx="3967394" cy="420511"/>
            <a:chOff x="6440266" y="1774761"/>
            <a:chExt cx="3967394" cy="420511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2D6F4320-9407-2EB6-3FDC-78D1919E7B62}"/>
                </a:ext>
              </a:extLst>
            </p:cNvPr>
            <p:cNvGrpSpPr/>
            <p:nvPr/>
          </p:nvGrpSpPr>
          <p:grpSpPr>
            <a:xfrm>
              <a:off x="9987478" y="1774761"/>
              <a:ext cx="420182" cy="420511"/>
              <a:chOff x="9987478" y="1774761"/>
              <a:chExt cx="420182" cy="420511"/>
            </a:xfrm>
          </p:grpSpPr>
          <p:sp>
            <p:nvSpPr>
              <p:cNvPr id="76" name="Flowchart: Stored Data 75">
                <a:extLst>
                  <a:ext uri="{FF2B5EF4-FFF2-40B4-BE49-F238E27FC236}">
                    <a16:creationId xmlns:a16="http://schemas.microsoft.com/office/drawing/2014/main" id="{8F8FF8DF-B12F-729A-6B96-995E6B3EDFE1}"/>
                  </a:ext>
                </a:extLst>
              </p:cNvPr>
              <p:cNvSpPr/>
              <p:nvPr/>
            </p:nvSpPr>
            <p:spPr>
              <a:xfrm flipH="1">
                <a:off x="9987478" y="1861466"/>
                <a:ext cx="387927" cy="333806"/>
              </a:xfrm>
              <a:prstGeom prst="flowChartOnlineStorage">
                <a:avLst/>
              </a:prstGeom>
              <a:solidFill>
                <a:srgbClr val="D4F0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77" name="Flowchart: Stored Data 76">
                <a:extLst>
                  <a:ext uri="{FF2B5EF4-FFF2-40B4-BE49-F238E27FC236}">
                    <a16:creationId xmlns:a16="http://schemas.microsoft.com/office/drawing/2014/main" id="{AEA036B6-0035-6C18-B155-F9B85A53A328}"/>
                  </a:ext>
                </a:extLst>
              </p:cNvPr>
              <p:cNvSpPr/>
              <p:nvPr/>
            </p:nvSpPr>
            <p:spPr>
              <a:xfrm flipH="1">
                <a:off x="10019733" y="1774761"/>
                <a:ext cx="387927" cy="333806"/>
              </a:xfrm>
              <a:prstGeom prst="flowChartOnlineStorag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5CDE3C20-BA58-61A2-65BE-4F41CF43D204}"/>
                  </a:ext>
                </a:extLst>
              </p:cNvPr>
              <p:cNvSpPr txBox="1"/>
              <p:nvPr/>
            </p:nvSpPr>
            <p:spPr>
              <a:xfrm>
                <a:off x="10121331" y="1774761"/>
                <a:ext cx="2586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1</a:t>
                </a:r>
                <a:endParaRPr lang="vi-VN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992C1FAA-DA43-B0C7-9163-7CF8B7F27C48}"/>
                </a:ext>
              </a:extLst>
            </p:cNvPr>
            <p:cNvSpPr txBox="1"/>
            <p:nvPr/>
          </p:nvSpPr>
          <p:spPr>
            <a:xfrm>
              <a:off x="6440266" y="1846517"/>
              <a:ext cx="36217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App/web gửi tx_id, doc_hash tới Web SIC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8070881E-0E2C-4658-1909-2EC1FF8AC409}"/>
              </a:ext>
            </a:extLst>
          </p:cNvPr>
          <p:cNvGrpSpPr/>
          <p:nvPr/>
        </p:nvGrpSpPr>
        <p:grpSpPr>
          <a:xfrm>
            <a:off x="6557818" y="2422170"/>
            <a:ext cx="3849842" cy="461665"/>
            <a:chOff x="6557818" y="2432333"/>
            <a:chExt cx="3849842" cy="461665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35B9227C-A97F-911D-9231-1BEF10A7B5E7}"/>
                </a:ext>
              </a:extLst>
            </p:cNvPr>
            <p:cNvGrpSpPr/>
            <p:nvPr/>
          </p:nvGrpSpPr>
          <p:grpSpPr>
            <a:xfrm>
              <a:off x="9987478" y="2452910"/>
              <a:ext cx="420182" cy="420511"/>
              <a:chOff x="9987478" y="1774761"/>
              <a:chExt cx="420182" cy="420511"/>
            </a:xfrm>
          </p:grpSpPr>
          <p:sp>
            <p:nvSpPr>
              <p:cNvPr id="84" name="Flowchart: Stored Data 83">
                <a:extLst>
                  <a:ext uri="{FF2B5EF4-FFF2-40B4-BE49-F238E27FC236}">
                    <a16:creationId xmlns:a16="http://schemas.microsoft.com/office/drawing/2014/main" id="{66F27447-AFCF-3BA1-43E6-F7C0C30952CF}"/>
                  </a:ext>
                </a:extLst>
              </p:cNvPr>
              <p:cNvSpPr/>
              <p:nvPr/>
            </p:nvSpPr>
            <p:spPr>
              <a:xfrm flipH="1">
                <a:off x="9987478" y="1861466"/>
                <a:ext cx="387927" cy="333806"/>
              </a:xfrm>
              <a:prstGeom prst="flowChartOnlineStorage">
                <a:avLst/>
              </a:prstGeom>
              <a:solidFill>
                <a:srgbClr val="D4F0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85" name="Flowchart: Stored Data 84">
                <a:extLst>
                  <a:ext uri="{FF2B5EF4-FFF2-40B4-BE49-F238E27FC236}">
                    <a16:creationId xmlns:a16="http://schemas.microsoft.com/office/drawing/2014/main" id="{06B86309-E15D-3C91-587E-A97ACC29EE9A}"/>
                  </a:ext>
                </a:extLst>
              </p:cNvPr>
              <p:cNvSpPr/>
              <p:nvPr/>
            </p:nvSpPr>
            <p:spPr>
              <a:xfrm flipH="1">
                <a:off x="10019733" y="1774761"/>
                <a:ext cx="387927" cy="333806"/>
              </a:xfrm>
              <a:prstGeom prst="flowChartOnlineStorag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CEB4326E-CE29-3134-2799-54FB37B68A96}"/>
                  </a:ext>
                </a:extLst>
              </p:cNvPr>
              <p:cNvSpPr txBox="1"/>
              <p:nvPr/>
            </p:nvSpPr>
            <p:spPr>
              <a:xfrm>
                <a:off x="10121331" y="1774761"/>
                <a:ext cx="2586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2</a:t>
                </a:r>
                <a:endParaRPr lang="vi-VN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D1872643-7CC8-CF31-8100-325356D0AD93}"/>
                </a:ext>
              </a:extLst>
            </p:cNvPr>
            <p:cNvSpPr txBox="1"/>
            <p:nvPr/>
          </p:nvSpPr>
          <p:spPr>
            <a:xfrm>
              <a:off x="6557818" y="2432333"/>
              <a:ext cx="35041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Web SIC hiển thị chi tiết, gọi WebAuthn/SPC (biometric xác thực). 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EE9D104A-940B-4FEF-A916-AA0A3FA53651}"/>
              </a:ext>
            </a:extLst>
          </p:cNvPr>
          <p:cNvGrpSpPr/>
          <p:nvPr/>
        </p:nvGrpSpPr>
        <p:grpSpPr>
          <a:xfrm>
            <a:off x="6440266" y="3082830"/>
            <a:ext cx="3967394" cy="420511"/>
            <a:chOff x="6440266" y="3056927"/>
            <a:chExt cx="3967394" cy="420511"/>
          </a:xfrm>
        </p:grpSpPr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4122A67B-15F1-9FD6-E31E-6068846AFB0F}"/>
                </a:ext>
              </a:extLst>
            </p:cNvPr>
            <p:cNvGrpSpPr/>
            <p:nvPr/>
          </p:nvGrpSpPr>
          <p:grpSpPr>
            <a:xfrm>
              <a:off x="9987478" y="3056927"/>
              <a:ext cx="420182" cy="420511"/>
              <a:chOff x="9987478" y="1774761"/>
              <a:chExt cx="420182" cy="420511"/>
            </a:xfrm>
          </p:grpSpPr>
          <p:sp>
            <p:nvSpPr>
              <p:cNvPr id="97" name="Flowchart: Stored Data 96">
                <a:extLst>
                  <a:ext uri="{FF2B5EF4-FFF2-40B4-BE49-F238E27FC236}">
                    <a16:creationId xmlns:a16="http://schemas.microsoft.com/office/drawing/2014/main" id="{93FC999E-A8E8-B687-5FBA-B3B89491CADB}"/>
                  </a:ext>
                </a:extLst>
              </p:cNvPr>
              <p:cNvSpPr/>
              <p:nvPr/>
            </p:nvSpPr>
            <p:spPr>
              <a:xfrm flipH="1">
                <a:off x="9987478" y="1861466"/>
                <a:ext cx="387927" cy="333806"/>
              </a:xfrm>
              <a:prstGeom prst="flowChartOnlineStorage">
                <a:avLst/>
              </a:prstGeom>
              <a:solidFill>
                <a:srgbClr val="D4F0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98" name="Flowchart: Stored Data 97">
                <a:extLst>
                  <a:ext uri="{FF2B5EF4-FFF2-40B4-BE49-F238E27FC236}">
                    <a16:creationId xmlns:a16="http://schemas.microsoft.com/office/drawing/2014/main" id="{5A114574-FBE7-0CB5-6A7D-5F9DB4644338}"/>
                  </a:ext>
                </a:extLst>
              </p:cNvPr>
              <p:cNvSpPr/>
              <p:nvPr/>
            </p:nvSpPr>
            <p:spPr>
              <a:xfrm flipH="1">
                <a:off x="10019733" y="1774761"/>
                <a:ext cx="387927" cy="333806"/>
              </a:xfrm>
              <a:prstGeom prst="flowChartOnlineStorag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7929391C-22E3-8D0F-DD69-1CE80AA769F9}"/>
                  </a:ext>
                </a:extLst>
              </p:cNvPr>
              <p:cNvSpPr txBox="1"/>
              <p:nvPr/>
            </p:nvSpPr>
            <p:spPr>
              <a:xfrm>
                <a:off x="10121331" y="1774761"/>
                <a:ext cx="2586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3</a:t>
                </a:r>
                <a:endParaRPr lang="vi-VN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34362DB3-A41C-C6E4-97AE-7DF77CC5401C}"/>
                </a:ext>
              </a:extLst>
            </p:cNvPr>
            <p:cNvSpPr txBox="1"/>
            <p:nvPr/>
          </p:nvSpPr>
          <p:spPr>
            <a:xfrm>
              <a:off x="6440266" y="3128683"/>
              <a:ext cx="36217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FIDO2 assertion → verify → phát SAD (JWT/JWS). 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1F0E364C-9C5F-89AB-9B49-FF2C5F7FB92B}"/>
              </a:ext>
            </a:extLst>
          </p:cNvPr>
          <p:cNvGrpSpPr/>
          <p:nvPr/>
        </p:nvGrpSpPr>
        <p:grpSpPr>
          <a:xfrm>
            <a:off x="6557818" y="3702336"/>
            <a:ext cx="3849842" cy="461665"/>
            <a:chOff x="6507090" y="3768563"/>
            <a:chExt cx="3849842" cy="461665"/>
          </a:xfrm>
        </p:grpSpPr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1B8CC44C-CE35-9515-7281-A5D6F79DD1AB}"/>
                </a:ext>
              </a:extLst>
            </p:cNvPr>
            <p:cNvGrpSpPr/>
            <p:nvPr/>
          </p:nvGrpSpPr>
          <p:grpSpPr>
            <a:xfrm>
              <a:off x="9936750" y="3789140"/>
              <a:ext cx="420182" cy="420511"/>
              <a:chOff x="9987478" y="1774761"/>
              <a:chExt cx="420182" cy="420511"/>
            </a:xfrm>
          </p:grpSpPr>
          <p:sp>
            <p:nvSpPr>
              <p:cNvPr id="104" name="Flowchart: Stored Data 103">
                <a:extLst>
                  <a:ext uri="{FF2B5EF4-FFF2-40B4-BE49-F238E27FC236}">
                    <a16:creationId xmlns:a16="http://schemas.microsoft.com/office/drawing/2014/main" id="{537D1D77-DF92-2341-74A6-16C30B384B1F}"/>
                  </a:ext>
                </a:extLst>
              </p:cNvPr>
              <p:cNvSpPr/>
              <p:nvPr/>
            </p:nvSpPr>
            <p:spPr>
              <a:xfrm flipH="1">
                <a:off x="9987478" y="1861466"/>
                <a:ext cx="387927" cy="333806"/>
              </a:xfrm>
              <a:prstGeom prst="flowChartOnlineStorage">
                <a:avLst/>
              </a:prstGeom>
              <a:solidFill>
                <a:srgbClr val="D4F0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05" name="Flowchart: Stored Data 104">
                <a:extLst>
                  <a:ext uri="{FF2B5EF4-FFF2-40B4-BE49-F238E27FC236}">
                    <a16:creationId xmlns:a16="http://schemas.microsoft.com/office/drawing/2014/main" id="{68283F5B-8D5F-4400-7934-F0353B074764}"/>
                  </a:ext>
                </a:extLst>
              </p:cNvPr>
              <p:cNvSpPr/>
              <p:nvPr/>
            </p:nvSpPr>
            <p:spPr>
              <a:xfrm flipH="1">
                <a:off x="10019733" y="1774761"/>
                <a:ext cx="387927" cy="333806"/>
              </a:xfrm>
              <a:prstGeom prst="flowChartOnlineStorag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1F5E0AFE-FFEC-D86F-56AD-FDDB6EE4B182}"/>
                  </a:ext>
                </a:extLst>
              </p:cNvPr>
              <p:cNvSpPr txBox="1"/>
              <p:nvPr/>
            </p:nvSpPr>
            <p:spPr>
              <a:xfrm>
                <a:off x="10121331" y="1774761"/>
                <a:ext cx="2586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4</a:t>
                </a:r>
                <a:endParaRPr lang="vi-VN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51817627-A7DC-2929-24A9-F4BF12B63293}"/>
                </a:ext>
              </a:extLst>
            </p:cNvPr>
            <p:cNvSpPr txBox="1"/>
            <p:nvPr/>
          </p:nvSpPr>
          <p:spPr>
            <a:xfrm>
              <a:off x="6507090" y="3768563"/>
              <a:ext cx="35041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SAD → Multi-CA Connector → CA/HSM ký bằng private key thật → trả chữ ký chuẩn 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359DCB44-C649-73D2-268D-4513C4AF70F9}"/>
              </a:ext>
            </a:extLst>
          </p:cNvPr>
          <p:cNvGrpSpPr/>
          <p:nvPr/>
        </p:nvGrpSpPr>
        <p:grpSpPr>
          <a:xfrm>
            <a:off x="6871855" y="4362996"/>
            <a:ext cx="3535805" cy="420511"/>
            <a:chOff x="6871855" y="3056927"/>
            <a:chExt cx="3535805" cy="420511"/>
          </a:xfrm>
        </p:grpSpPr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A3850EB5-A0B4-2619-67C7-6552EE88930B}"/>
                </a:ext>
              </a:extLst>
            </p:cNvPr>
            <p:cNvGrpSpPr/>
            <p:nvPr/>
          </p:nvGrpSpPr>
          <p:grpSpPr>
            <a:xfrm>
              <a:off x="9987478" y="3056927"/>
              <a:ext cx="420182" cy="420511"/>
              <a:chOff x="9987478" y="1774761"/>
              <a:chExt cx="420182" cy="420511"/>
            </a:xfrm>
          </p:grpSpPr>
          <p:sp>
            <p:nvSpPr>
              <p:cNvPr id="111" name="Flowchart: Stored Data 110">
                <a:extLst>
                  <a:ext uri="{FF2B5EF4-FFF2-40B4-BE49-F238E27FC236}">
                    <a16:creationId xmlns:a16="http://schemas.microsoft.com/office/drawing/2014/main" id="{DE3894B1-88BB-8CED-FE9C-FCF01260EF19}"/>
                  </a:ext>
                </a:extLst>
              </p:cNvPr>
              <p:cNvSpPr/>
              <p:nvPr/>
            </p:nvSpPr>
            <p:spPr>
              <a:xfrm flipH="1">
                <a:off x="9987478" y="1861466"/>
                <a:ext cx="387927" cy="333806"/>
              </a:xfrm>
              <a:prstGeom prst="flowChartOnlineStorage">
                <a:avLst/>
              </a:prstGeom>
              <a:solidFill>
                <a:srgbClr val="D4F0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12" name="Flowchart: Stored Data 111">
                <a:extLst>
                  <a:ext uri="{FF2B5EF4-FFF2-40B4-BE49-F238E27FC236}">
                    <a16:creationId xmlns:a16="http://schemas.microsoft.com/office/drawing/2014/main" id="{88C5DE63-2B00-8204-080F-238C624F42BC}"/>
                  </a:ext>
                </a:extLst>
              </p:cNvPr>
              <p:cNvSpPr/>
              <p:nvPr/>
            </p:nvSpPr>
            <p:spPr>
              <a:xfrm flipH="1">
                <a:off x="10019733" y="1774761"/>
                <a:ext cx="387927" cy="333806"/>
              </a:xfrm>
              <a:prstGeom prst="flowChartOnlineStorag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22D19214-9B81-EF39-CDEC-D51681F97FB9}"/>
                  </a:ext>
                </a:extLst>
              </p:cNvPr>
              <p:cNvSpPr txBox="1"/>
              <p:nvPr/>
            </p:nvSpPr>
            <p:spPr>
              <a:xfrm>
                <a:off x="10121331" y="1774761"/>
                <a:ext cx="2586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5</a:t>
                </a:r>
                <a:endParaRPr lang="vi-VN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6F6BD227-8C57-25E8-E47C-0D799FA8B5A2}"/>
                </a:ext>
              </a:extLst>
            </p:cNvPr>
            <p:cNvSpPr txBox="1"/>
            <p:nvPr/>
          </p:nvSpPr>
          <p:spPr>
            <a:xfrm>
              <a:off x="6871855" y="3128683"/>
              <a:ext cx="319014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Web SIC redirect kết quả về app/merchant 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84210B7-B48A-AEF6-6FC5-BA99C4DE6A77}"/>
              </a:ext>
            </a:extLst>
          </p:cNvPr>
          <p:cNvSpPr txBox="1"/>
          <p:nvPr/>
        </p:nvSpPr>
        <p:spPr>
          <a:xfrm>
            <a:off x="6651095" y="299287"/>
            <a:ext cx="53429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" dirty="0">
                <a:solidFill>
                  <a:srgbClr val="194794"/>
                </a:solidFill>
                <a:latin typeface="Roboto" pitchFamily="2" charset="0"/>
                <a:ea typeface="Roboto" pitchFamily="2" charset="0"/>
              </a:rPr>
              <a:t>Gồm </a:t>
            </a:r>
            <a:r>
              <a:rPr lang="vi-VN" sz="2400" b="1" dirty="0">
                <a:solidFill>
                  <a:srgbClr val="76C1FC"/>
                </a:solidFill>
                <a:latin typeface="Roboto" pitchFamily="2" charset="0"/>
                <a:ea typeface="Roboto" pitchFamily="2" charset="0"/>
              </a:rPr>
              <a:t>2</a:t>
            </a:r>
            <a:r>
              <a:rPr lang="vi-VN" sz="1200" dirty="0">
                <a:solidFill>
                  <a:srgbClr val="76C1FC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vi-VN" sz="1200" dirty="0">
                <a:solidFill>
                  <a:srgbClr val="194794"/>
                </a:solidFill>
                <a:latin typeface="Roboto" pitchFamily="2" charset="0"/>
                <a:ea typeface="Roboto" pitchFamily="2" charset="0"/>
              </a:rPr>
              <a:t>giai đoạn chính: </a:t>
            </a:r>
            <a:r>
              <a:rPr lang="vi-VN" sz="1200" b="1" dirty="0">
                <a:solidFill>
                  <a:srgbClr val="76C1FC"/>
                </a:solidFill>
                <a:latin typeface="Roboto" pitchFamily="2" charset="0"/>
                <a:ea typeface="Roboto" pitchFamily="2" charset="0"/>
              </a:rPr>
              <a:t>Onboarding lần đầu </a:t>
            </a:r>
            <a:r>
              <a:rPr lang="vi-VN" sz="1200" dirty="0">
                <a:solidFill>
                  <a:srgbClr val="194794"/>
                </a:solidFill>
                <a:latin typeface="Roboto" pitchFamily="2" charset="0"/>
                <a:ea typeface="Roboto" pitchFamily="2" charset="0"/>
              </a:rPr>
              <a:t>và </a:t>
            </a:r>
            <a:r>
              <a:rPr lang="vi-VN" sz="1200" b="1" dirty="0">
                <a:solidFill>
                  <a:srgbClr val="00B0F0"/>
                </a:solidFill>
                <a:latin typeface="Roboto" pitchFamily="2" charset="0"/>
                <a:ea typeface="Roboto" pitchFamily="2" charset="0"/>
              </a:rPr>
              <a:t>Ký giao dịch các lần sau</a:t>
            </a:r>
          </a:p>
        </p:txBody>
      </p:sp>
    </p:spTree>
    <p:extLst>
      <p:ext uri="{BB962C8B-B14F-4D97-AF65-F5344CB8AC3E}">
        <p14:creationId xmlns:p14="http://schemas.microsoft.com/office/powerpoint/2010/main" val="2200707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Group 80">
            <a:extLst>
              <a:ext uri="{FF2B5EF4-FFF2-40B4-BE49-F238E27FC236}">
                <a16:creationId xmlns:a16="http://schemas.microsoft.com/office/drawing/2014/main" id="{FE6458E6-5BB6-4322-067C-F91967967D3D}"/>
              </a:ext>
            </a:extLst>
          </p:cNvPr>
          <p:cNvGrpSpPr/>
          <p:nvPr/>
        </p:nvGrpSpPr>
        <p:grpSpPr>
          <a:xfrm>
            <a:off x="4897903" y="1457609"/>
            <a:ext cx="6341949" cy="4111224"/>
            <a:chOff x="2604381" y="1113576"/>
            <a:chExt cx="6341949" cy="4111224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93EC4E96-525E-1B4C-A744-71AB6FA96DFD}"/>
                </a:ext>
              </a:extLst>
            </p:cNvPr>
            <p:cNvGrpSpPr/>
            <p:nvPr/>
          </p:nvGrpSpPr>
          <p:grpSpPr>
            <a:xfrm>
              <a:off x="4417335" y="1113576"/>
              <a:ext cx="2716040" cy="534155"/>
              <a:chOff x="4417337" y="1113576"/>
              <a:chExt cx="2716040" cy="534155"/>
            </a:xfrm>
          </p:grpSpPr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5E0B408F-C817-D8A1-2CDC-9148D2D110F1}"/>
                  </a:ext>
                </a:extLst>
              </p:cNvPr>
              <p:cNvSpPr/>
              <p:nvPr/>
            </p:nvSpPr>
            <p:spPr>
              <a:xfrm>
                <a:off x="4417337" y="1113576"/>
                <a:ext cx="2716040" cy="534155"/>
              </a:xfrm>
              <a:prstGeom prst="roundRect">
                <a:avLst/>
              </a:prstGeom>
              <a:solidFill>
                <a:srgbClr val="76C1F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440526DD-E1DC-FF60-1875-C8246CA91951}"/>
                  </a:ext>
                </a:extLst>
              </p:cNvPr>
              <p:cNvGrpSpPr/>
              <p:nvPr/>
            </p:nvGrpSpPr>
            <p:grpSpPr>
              <a:xfrm>
                <a:off x="4621794" y="1152053"/>
                <a:ext cx="2307126" cy="457200"/>
                <a:chOff x="4520697" y="1113576"/>
                <a:chExt cx="2307126" cy="457200"/>
              </a:xfrm>
            </p:grpSpPr>
            <p:pic>
              <p:nvPicPr>
                <p:cNvPr id="20" name="Graphic 19" descr="User with solid fill">
                  <a:extLst>
                    <a:ext uri="{FF2B5EF4-FFF2-40B4-BE49-F238E27FC236}">
                      <a16:creationId xmlns:a16="http://schemas.microsoft.com/office/drawing/2014/main" id="{8782DAF9-68AA-1FCC-5382-D1BD0B35167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520697" y="1113576"/>
                  <a:ext cx="457200" cy="457200"/>
                </a:xfrm>
                <a:prstGeom prst="rect">
                  <a:avLst/>
                </a:prstGeom>
              </p:spPr>
            </p:pic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A4D9AD39-E46C-CDB0-B449-9D4E94AB1E7E}"/>
                    </a:ext>
                  </a:extLst>
                </p:cNvPr>
                <p:cNvSpPr txBox="1"/>
                <p:nvPr/>
              </p:nvSpPr>
              <p:spPr>
                <a:xfrm>
                  <a:off x="4929363" y="1203677"/>
                  <a:ext cx="189846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b="1" dirty="0">
                      <a:solidFill>
                        <a:srgbClr val="194794"/>
                      </a:solidFill>
                      <a:latin typeface="Roboto" pitchFamily="2" charset="0"/>
                      <a:ea typeface="Roboto" pitchFamily="2" charset="0"/>
                    </a:rPr>
                    <a:t>USER (PC/MOBILE/APP)</a:t>
                  </a:r>
                </a:p>
              </p:txBody>
            </p:sp>
          </p:grp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3A56D3C1-3A60-1DAF-A225-0B25612C5E6F}"/>
                </a:ext>
              </a:extLst>
            </p:cNvPr>
            <p:cNvGrpSpPr/>
            <p:nvPr/>
          </p:nvGrpSpPr>
          <p:grpSpPr>
            <a:xfrm>
              <a:off x="3742853" y="2041123"/>
              <a:ext cx="4065005" cy="568859"/>
              <a:chOff x="3648547" y="1937763"/>
              <a:chExt cx="4065005" cy="568859"/>
            </a:xfrm>
          </p:grpSpPr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E33DAA10-C0AA-9996-4395-F2EC5FBEDD54}"/>
                  </a:ext>
                </a:extLst>
              </p:cNvPr>
              <p:cNvSpPr/>
              <p:nvPr/>
            </p:nvSpPr>
            <p:spPr>
              <a:xfrm>
                <a:off x="3648547" y="1955115"/>
                <a:ext cx="4065005" cy="534155"/>
              </a:xfrm>
              <a:prstGeom prst="roundRect">
                <a:avLst/>
              </a:prstGeom>
              <a:solidFill>
                <a:srgbClr val="D4F0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4EF806A7-3328-C6D3-78A1-8FC833108921}"/>
                  </a:ext>
                </a:extLst>
              </p:cNvPr>
              <p:cNvGrpSpPr/>
              <p:nvPr/>
            </p:nvGrpSpPr>
            <p:grpSpPr>
              <a:xfrm>
                <a:off x="3821317" y="1937763"/>
                <a:ext cx="3719464" cy="568859"/>
                <a:chOff x="3994088" y="1937763"/>
                <a:chExt cx="3719464" cy="568859"/>
              </a:xfrm>
            </p:grpSpPr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2683D518-47DE-7C81-1336-D3D38F2457FC}"/>
                    </a:ext>
                  </a:extLst>
                </p:cNvPr>
                <p:cNvSpPr txBox="1"/>
                <p:nvPr/>
              </p:nvSpPr>
              <p:spPr>
                <a:xfrm>
                  <a:off x="4526733" y="2083693"/>
                  <a:ext cx="3186819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b="1" dirty="0">
                      <a:solidFill>
                        <a:srgbClr val="194794"/>
                      </a:solidFill>
                      <a:latin typeface="Roboto" pitchFamily="2" charset="0"/>
                      <a:ea typeface="Roboto" pitchFamily="2" charset="0"/>
                    </a:rPr>
                    <a:t>WEB-BASED SIC (FIDO2/WEBAUTHN/SPC)</a:t>
                  </a:r>
                </a:p>
              </p:txBody>
            </p:sp>
            <p:pic>
              <p:nvPicPr>
                <p:cNvPr id="31" name="Graphic 30" descr="Web design with solid fill">
                  <a:extLst>
                    <a:ext uri="{FF2B5EF4-FFF2-40B4-BE49-F238E27FC236}">
                      <a16:creationId xmlns:a16="http://schemas.microsoft.com/office/drawing/2014/main" id="{EED8C28E-3543-557F-83AA-35CE11F5904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994088" y="1937763"/>
                  <a:ext cx="568859" cy="56885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E5660A61-4D9B-F640-BC23-073DE73A7563}"/>
                </a:ext>
              </a:extLst>
            </p:cNvPr>
            <p:cNvGrpSpPr/>
            <p:nvPr/>
          </p:nvGrpSpPr>
          <p:grpSpPr>
            <a:xfrm>
              <a:off x="4113667" y="3003374"/>
              <a:ext cx="3323376" cy="535662"/>
              <a:chOff x="4484483" y="2843052"/>
              <a:chExt cx="3323376" cy="535662"/>
            </a:xfrm>
          </p:grpSpPr>
          <p:sp>
            <p:nvSpPr>
              <p:cNvPr id="44" name="Rectangle: Rounded Corners 43">
                <a:extLst>
                  <a:ext uri="{FF2B5EF4-FFF2-40B4-BE49-F238E27FC236}">
                    <a16:creationId xmlns:a16="http://schemas.microsoft.com/office/drawing/2014/main" id="{9496DE20-BBB8-2D30-D9F0-7C21C5F219D9}"/>
                  </a:ext>
                </a:extLst>
              </p:cNvPr>
              <p:cNvSpPr/>
              <p:nvPr/>
            </p:nvSpPr>
            <p:spPr>
              <a:xfrm>
                <a:off x="4484483" y="2843806"/>
                <a:ext cx="3323376" cy="534155"/>
              </a:xfrm>
              <a:prstGeom prst="roundRect">
                <a:avLst/>
              </a:prstGeom>
              <a:solidFill>
                <a:srgbClr val="EEF9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F11FEF4D-AB51-52D9-29FF-23E31581DB33}"/>
                  </a:ext>
                </a:extLst>
              </p:cNvPr>
              <p:cNvGrpSpPr/>
              <p:nvPr/>
            </p:nvGrpSpPr>
            <p:grpSpPr>
              <a:xfrm>
                <a:off x="4619909" y="2843052"/>
                <a:ext cx="3052525" cy="535662"/>
                <a:chOff x="4582563" y="2850974"/>
                <a:chExt cx="3052525" cy="535662"/>
              </a:xfrm>
            </p:grpSpPr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46492841-C431-7C40-73A0-CB26C03CB17C}"/>
                    </a:ext>
                  </a:extLst>
                </p:cNvPr>
                <p:cNvSpPr txBox="1"/>
                <p:nvPr/>
              </p:nvSpPr>
              <p:spPr>
                <a:xfrm>
                  <a:off x="5097606" y="2980306"/>
                  <a:ext cx="2537482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b="1" dirty="0">
                      <a:solidFill>
                        <a:srgbClr val="194794"/>
                      </a:solidFill>
                      <a:latin typeface="Roboto" pitchFamily="2" charset="0"/>
                      <a:ea typeface="Roboto" pitchFamily="2" charset="0"/>
                    </a:rPr>
                    <a:t>MULTI-CA CONNECTOR LAYER</a:t>
                  </a:r>
                </a:p>
              </p:txBody>
            </p:sp>
            <p:pic>
              <p:nvPicPr>
                <p:cNvPr id="47" name="Graphic 46" descr="Layers Design with solid fill">
                  <a:extLst>
                    <a:ext uri="{FF2B5EF4-FFF2-40B4-BE49-F238E27FC236}">
                      <a16:creationId xmlns:a16="http://schemas.microsoft.com/office/drawing/2014/main" id="{0468A395-FF02-FB09-4399-AD107CCCF29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582563" y="2850974"/>
                  <a:ext cx="535662" cy="535662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569CFAC7-7D40-7ACF-0403-D43141E10DE0}"/>
                </a:ext>
              </a:extLst>
            </p:cNvPr>
            <p:cNvGrpSpPr/>
            <p:nvPr/>
          </p:nvGrpSpPr>
          <p:grpSpPr>
            <a:xfrm>
              <a:off x="2604381" y="4307631"/>
              <a:ext cx="6341949" cy="917169"/>
              <a:chOff x="2604381" y="4307631"/>
              <a:chExt cx="6341949" cy="917169"/>
            </a:xfrm>
          </p:grpSpPr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28B1F920-71A2-108C-4587-F315E0FA8995}"/>
                  </a:ext>
                </a:extLst>
              </p:cNvPr>
              <p:cNvGrpSpPr/>
              <p:nvPr/>
            </p:nvGrpSpPr>
            <p:grpSpPr>
              <a:xfrm>
                <a:off x="2604381" y="4307631"/>
                <a:ext cx="1722043" cy="889058"/>
                <a:chOff x="2604381" y="4307631"/>
                <a:chExt cx="1722043" cy="889058"/>
              </a:xfrm>
            </p:grpSpPr>
            <p:sp>
              <p:nvSpPr>
                <p:cNvPr id="35" name="Rectangle: Rounded Corners 34">
                  <a:extLst>
                    <a:ext uri="{FF2B5EF4-FFF2-40B4-BE49-F238E27FC236}">
                      <a16:creationId xmlns:a16="http://schemas.microsoft.com/office/drawing/2014/main" id="{448B2FD8-E307-4F8B-80F9-AFA87DF30D20}"/>
                    </a:ext>
                  </a:extLst>
                </p:cNvPr>
                <p:cNvSpPr/>
                <p:nvPr/>
              </p:nvSpPr>
              <p:spPr>
                <a:xfrm>
                  <a:off x="2604381" y="4335742"/>
                  <a:ext cx="1722043" cy="860947"/>
                </a:xfrm>
                <a:prstGeom prst="roundRect">
                  <a:avLst/>
                </a:prstGeom>
                <a:solidFill>
                  <a:srgbClr val="19479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ABA2A6FF-BD7F-93C4-C8EA-C62B19227969}"/>
                    </a:ext>
                  </a:extLst>
                </p:cNvPr>
                <p:cNvSpPr txBox="1"/>
                <p:nvPr/>
              </p:nvSpPr>
              <p:spPr>
                <a:xfrm>
                  <a:off x="2969537" y="4859676"/>
                  <a:ext cx="99173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b="1" dirty="0">
                      <a:solidFill>
                        <a:schemeClr val="bg1"/>
                      </a:solidFill>
                      <a:latin typeface="Roboto" pitchFamily="2" charset="0"/>
                      <a:ea typeface="Roboto" pitchFamily="2" charset="0"/>
                    </a:rPr>
                    <a:t>HSM/QSCD</a:t>
                  </a:r>
                </a:p>
              </p:txBody>
            </p:sp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C20593EC-5750-A79A-A54A-FD5D1563A3E0}"/>
                    </a:ext>
                  </a:extLst>
                </p:cNvPr>
                <p:cNvGrpSpPr/>
                <p:nvPr/>
              </p:nvGrpSpPr>
              <p:grpSpPr>
                <a:xfrm>
                  <a:off x="2721844" y="4307631"/>
                  <a:ext cx="1487116" cy="552045"/>
                  <a:chOff x="2839308" y="4307631"/>
                  <a:chExt cx="1487116" cy="552045"/>
                </a:xfrm>
              </p:grpSpPr>
              <p:pic>
                <p:nvPicPr>
                  <p:cNvPr id="49" name="Graphic 48" descr="Architecture with solid fill">
                    <a:extLst>
                      <a:ext uri="{FF2B5EF4-FFF2-40B4-BE49-F238E27FC236}">
                        <a16:creationId xmlns:a16="http://schemas.microsoft.com/office/drawing/2014/main" id="{1E7E3DCC-3103-8DF1-AEEE-8EDD78D5FEB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839308" y="4307631"/>
                    <a:ext cx="552045" cy="552045"/>
                  </a:xfrm>
                  <a:prstGeom prst="rect">
                    <a:avLst/>
                  </a:prstGeom>
                </p:spPr>
              </p:pic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17E6E217-FF4F-A549-66FD-413BC0990B24}"/>
                      </a:ext>
                    </a:extLst>
                  </p:cNvPr>
                  <p:cNvSpPr txBox="1"/>
                  <p:nvPr/>
                </p:nvSpPr>
                <p:spPr>
                  <a:xfrm>
                    <a:off x="3334694" y="4383598"/>
                    <a:ext cx="991730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vi-VN" sz="2000" b="1" dirty="0">
                        <a:solidFill>
                          <a:srgbClr val="FFC000"/>
                        </a:solidFill>
                        <a:latin typeface="Roboto" pitchFamily="2" charset="0"/>
                        <a:ea typeface="Roboto" pitchFamily="2" charset="0"/>
                      </a:rPr>
                      <a:t>CA-A</a:t>
                    </a:r>
                  </a:p>
                </p:txBody>
              </p:sp>
            </p:grp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14FB31D4-21DB-36E2-2AF9-DD5A998F4CF9}"/>
                  </a:ext>
                </a:extLst>
              </p:cNvPr>
              <p:cNvGrpSpPr/>
              <p:nvPr/>
            </p:nvGrpSpPr>
            <p:grpSpPr>
              <a:xfrm>
                <a:off x="4914334" y="4335742"/>
                <a:ext cx="1722043" cy="889058"/>
                <a:chOff x="2604381" y="4307631"/>
                <a:chExt cx="1722043" cy="889058"/>
              </a:xfrm>
            </p:grpSpPr>
            <p:sp>
              <p:nvSpPr>
                <p:cNvPr id="54" name="Rectangle: Rounded Corners 53">
                  <a:extLst>
                    <a:ext uri="{FF2B5EF4-FFF2-40B4-BE49-F238E27FC236}">
                      <a16:creationId xmlns:a16="http://schemas.microsoft.com/office/drawing/2014/main" id="{2EA9B4EA-DA7D-87C7-4B65-4B044207F5CB}"/>
                    </a:ext>
                  </a:extLst>
                </p:cNvPr>
                <p:cNvSpPr/>
                <p:nvPr/>
              </p:nvSpPr>
              <p:spPr>
                <a:xfrm>
                  <a:off x="2604381" y="4335742"/>
                  <a:ext cx="1722043" cy="860947"/>
                </a:xfrm>
                <a:prstGeom prst="roundRect">
                  <a:avLst/>
                </a:prstGeom>
                <a:solidFill>
                  <a:srgbClr val="19479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EA2A0CC3-0040-5290-C1F4-0E6DAD31740A}"/>
                    </a:ext>
                  </a:extLst>
                </p:cNvPr>
                <p:cNvSpPr txBox="1"/>
                <p:nvPr/>
              </p:nvSpPr>
              <p:spPr>
                <a:xfrm>
                  <a:off x="2969537" y="4859676"/>
                  <a:ext cx="99173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b="1" dirty="0">
                      <a:solidFill>
                        <a:schemeClr val="bg1"/>
                      </a:solidFill>
                      <a:latin typeface="Roboto" pitchFamily="2" charset="0"/>
                      <a:ea typeface="Roboto" pitchFamily="2" charset="0"/>
                    </a:rPr>
                    <a:t>HSM/QSCD</a:t>
                  </a:r>
                </a:p>
              </p:txBody>
            </p:sp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C29224E3-3D62-33E7-5E3B-9C0456B0BDA4}"/>
                    </a:ext>
                  </a:extLst>
                </p:cNvPr>
                <p:cNvGrpSpPr/>
                <p:nvPr/>
              </p:nvGrpSpPr>
              <p:grpSpPr>
                <a:xfrm>
                  <a:off x="2721844" y="4307631"/>
                  <a:ext cx="1487116" cy="552045"/>
                  <a:chOff x="2839308" y="4307631"/>
                  <a:chExt cx="1487116" cy="552045"/>
                </a:xfrm>
              </p:grpSpPr>
              <p:pic>
                <p:nvPicPr>
                  <p:cNvPr id="57" name="Graphic 56" descr="Architecture with solid fill">
                    <a:extLst>
                      <a:ext uri="{FF2B5EF4-FFF2-40B4-BE49-F238E27FC236}">
                        <a16:creationId xmlns:a16="http://schemas.microsoft.com/office/drawing/2014/main" id="{764AF2FB-7314-4726-0F94-A0885EF4F10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839308" y="4307631"/>
                    <a:ext cx="552045" cy="552045"/>
                  </a:xfrm>
                  <a:prstGeom prst="rect">
                    <a:avLst/>
                  </a:prstGeom>
                </p:spPr>
              </p:pic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D4D67234-9D4B-EBE0-8153-14DDCBFFC216}"/>
                      </a:ext>
                    </a:extLst>
                  </p:cNvPr>
                  <p:cNvSpPr txBox="1"/>
                  <p:nvPr/>
                </p:nvSpPr>
                <p:spPr>
                  <a:xfrm>
                    <a:off x="3334694" y="4383598"/>
                    <a:ext cx="991730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vi-VN" sz="2000" b="1" dirty="0">
                        <a:solidFill>
                          <a:srgbClr val="FFC000"/>
                        </a:solidFill>
                        <a:latin typeface="Roboto" pitchFamily="2" charset="0"/>
                        <a:ea typeface="Roboto" pitchFamily="2" charset="0"/>
                      </a:rPr>
                      <a:t>CA-B</a:t>
                    </a:r>
                  </a:p>
                </p:txBody>
              </p:sp>
            </p:grpSp>
          </p:grpSp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D77AD4F4-8BBB-5472-3146-5A6A3B70BC6B}"/>
                  </a:ext>
                </a:extLst>
              </p:cNvPr>
              <p:cNvGrpSpPr/>
              <p:nvPr/>
            </p:nvGrpSpPr>
            <p:grpSpPr>
              <a:xfrm>
                <a:off x="7224287" y="4307631"/>
                <a:ext cx="1722043" cy="889058"/>
                <a:chOff x="2604381" y="4307631"/>
                <a:chExt cx="1722043" cy="889058"/>
              </a:xfrm>
            </p:grpSpPr>
            <p:sp>
              <p:nvSpPr>
                <p:cNvPr id="60" name="Rectangle: Rounded Corners 59">
                  <a:extLst>
                    <a:ext uri="{FF2B5EF4-FFF2-40B4-BE49-F238E27FC236}">
                      <a16:creationId xmlns:a16="http://schemas.microsoft.com/office/drawing/2014/main" id="{A42DB574-0A23-2046-C518-1754045B0080}"/>
                    </a:ext>
                  </a:extLst>
                </p:cNvPr>
                <p:cNvSpPr/>
                <p:nvPr/>
              </p:nvSpPr>
              <p:spPr>
                <a:xfrm>
                  <a:off x="2604381" y="4335742"/>
                  <a:ext cx="1722043" cy="860947"/>
                </a:xfrm>
                <a:prstGeom prst="roundRect">
                  <a:avLst/>
                </a:prstGeom>
                <a:solidFill>
                  <a:srgbClr val="19479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3CFCDB5A-5282-629E-29BF-A8A61344EF30}"/>
                    </a:ext>
                  </a:extLst>
                </p:cNvPr>
                <p:cNvSpPr txBox="1"/>
                <p:nvPr/>
              </p:nvSpPr>
              <p:spPr>
                <a:xfrm>
                  <a:off x="2969537" y="4859676"/>
                  <a:ext cx="99173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vi-VN" sz="1200" b="1" dirty="0">
                      <a:solidFill>
                        <a:schemeClr val="bg1"/>
                      </a:solidFill>
                      <a:latin typeface="Roboto" pitchFamily="2" charset="0"/>
                      <a:ea typeface="Roboto" pitchFamily="2" charset="0"/>
                    </a:rPr>
                    <a:t>HSM/QSCD</a:t>
                  </a:r>
                </a:p>
              </p:txBody>
            </p:sp>
            <p:grpSp>
              <p:nvGrpSpPr>
                <p:cNvPr id="62" name="Group 61">
                  <a:extLst>
                    <a:ext uri="{FF2B5EF4-FFF2-40B4-BE49-F238E27FC236}">
                      <a16:creationId xmlns:a16="http://schemas.microsoft.com/office/drawing/2014/main" id="{FEB77B97-4B80-396D-BBF7-679A187B218C}"/>
                    </a:ext>
                  </a:extLst>
                </p:cNvPr>
                <p:cNvGrpSpPr/>
                <p:nvPr/>
              </p:nvGrpSpPr>
              <p:grpSpPr>
                <a:xfrm>
                  <a:off x="2721844" y="4307631"/>
                  <a:ext cx="1487116" cy="552045"/>
                  <a:chOff x="2839308" y="4307631"/>
                  <a:chExt cx="1487116" cy="552045"/>
                </a:xfrm>
              </p:grpSpPr>
              <p:pic>
                <p:nvPicPr>
                  <p:cNvPr id="63" name="Graphic 62" descr="Architecture with solid fill">
                    <a:extLst>
                      <a:ext uri="{FF2B5EF4-FFF2-40B4-BE49-F238E27FC236}">
                        <a16:creationId xmlns:a16="http://schemas.microsoft.com/office/drawing/2014/main" id="{8F010915-7F88-C8E9-0401-CCB54527FAE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839308" y="4307631"/>
                    <a:ext cx="552045" cy="552045"/>
                  </a:xfrm>
                  <a:prstGeom prst="rect">
                    <a:avLst/>
                  </a:prstGeom>
                </p:spPr>
              </p:pic>
              <p:sp>
                <p:nvSpPr>
                  <p:cNvPr id="64" name="TextBox 63">
                    <a:extLst>
                      <a:ext uri="{FF2B5EF4-FFF2-40B4-BE49-F238E27FC236}">
                        <a16:creationId xmlns:a16="http://schemas.microsoft.com/office/drawing/2014/main" id="{C578E4BC-7D4D-1314-6605-74B9FAD02901}"/>
                      </a:ext>
                    </a:extLst>
                  </p:cNvPr>
                  <p:cNvSpPr txBox="1"/>
                  <p:nvPr/>
                </p:nvSpPr>
                <p:spPr>
                  <a:xfrm>
                    <a:off x="3334694" y="4383598"/>
                    <a:ext cx="991730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vi-VN" sz="2000" b="1" dirty="0">
                        <a:solidFill>
                          <a:srgbClr val="FFC000"/>
                        </a:solidFill>
                        <a:latin typeface="Roboto" pitchFamily="2" charset="0"/>
                        <a:ea typeface="Roboto" pitchFamily="2" charset="0"/>
                      </a:rPr>
                      <a:t>CA-C</a:t>
                    </a:r>
                  </a:p>
                </p:txBody>
              </p:sp>
            </p:grpSp>
          </p:grpSp>
        </p:grp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29C60FCD-58C5-1F14-FFC0-2E1FAD8AE00F}"/>
                </a:ext>
              </a:extLst>
            </p:cNvPr>
            <p:cNvCxnSpPr>
              <a:cxnSpLocks/>
            </p:cNvCxnSpPr>
            <p:nvPr/>
          </p:nvCxnSpPr>
          <p:spPr>
            <a:xfrm>
              <a:off x="5803650" y="1674890"/>
              <a:ext cx="0" cy="317192"/>
            </a:xfrm>
            <a:prstGeom prst="straightConnector1">
              <a:avLst/>
            </a:prstGeom>
            <a:ln>
              <a:solidFill>
                <a:srgbClr val="194794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6FA056BF-9CA0-3390-02DC-CE8232A5774F}"/>
                </a:ext>
              </a:extLst>
            </p:cNvPr>
            <p:cNvCxnSpPr>
              <a:cxnSpLocks/>
            </p:cNvCxnSpPr>
            <p:nvPr/>
          </p:nvCxnSpPr>
          <p:spPr>
            <a:xfrm>
              <a:off x="5803650" y="2619035"/>
              <a:ext cx="0" cy="317192"/>
            </a:xfrm>
            <a:prstGeom prst="straightConnector1">
              <a:avLst/>
            </a:prstGeom>
            <a:ln>
              <a:solidFill>
                <a:srgbClr val="194794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071E3864-1530-E86A-E60A-61BAD3567FE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48547" y="3694972"/>
              <a:ext cx="1659272" cy="532996"/>
            </a:xfrm>
            <a:prstGeom prst="straightConnector1">
              <a:avLst/>
            </a:prstGeom>
            <a:ln>
              <a:solidFill>
                <a:srgbClr val="194794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8C6A3DC9-B289-4F8A-A3F7-E79C9C1DEDDB}"/>
                </a:ext>
              </a:extLst>
            </p:cNvPr>
            <p:cNvCxnSpPr>
              <a:cxnSpLocks/>
            </p:cNvCxnSpPr>
            <p:nvPr/>
          </p:nvCxnSpPr>
          <p:spPr>
            <a:xfrm>
              <a:off x="5803650" y="3606184"/>
              <a:ext cx="0" cy="621784"/>
            </a:xfrm>
            <a:prstGeom prst="straightConnector1">
              <a:avLst/>
            </a:prstGeom>
            <a:ln>
              <a:solidFill>
                <a:srgbClr val="194794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83EB766C-4216-E7CC-C11A-F4FF56648847}"/>
                </a:ext>
              </a:extLst>
            </p:cNvPr>
            <p:cNvCxnSpPr>
              <a:cxnSpLocks/>
            </p:cNvCxnSpPr>
            <p:nvPr/>
          </p:nvCxnSpPr>
          <p:spPr>
            <a:xfrm>
              <a:off x="6299482" y="3694972"/>
              <a:ext cx="1939171" cy="512192"/>
            </a:xfrm>
            <a:prstGeom prst="straightConnector1">
              <a:avLst/>
            </a:prstGeom>
            <a:ln>
              <a:solidFill>
                <a:srgbClr val="194794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Rectangle 81">
            <a:extLst>
              <a:ext uri="{FF2B5EF4-FFF2-40B4-BE49-F238E27FC236}">
                <a16:creationId xmlns:a16="http://schemas.microsoft.com/office/drawing/2014/main" id="{87F0C706-3FB4-0B80-5431-2E6D29606438}"/>
              </a:ext>
            </a:extLst>
          </p:cNvPr>
          <p:cNvSpPr/>
          <p:nvPr/>
        </p:nvSpPr>
        <p:spPr>
          <a:xfrm>
            <a:off x="0" y="0"/>
            <a:ext cx="2092795" cy="6858000"/>
          </a:xfrm>
          <a:prstGeom prst="rect">
            <a:avLst/>
          </a:prstGeom>
          <a:solidFill>
            <a:srgbClr val="1947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549A3FB-8583-AB29-876F-E7C4D165AA9B}"/>
              </a:ext>
            </a:extLst>
          </p:cNvPr>
          <p:cNvSpPr/>
          <p:nvPr/>
        </p:nvSpPr>
        <p:spPr>
          <a:xfrm>
            <a:off x="495527" y="1299547"/>
            <a:ext cx="3705984" cy="4713781"/>
          </a:xfrm>
          <a:custGeom>
            <a:avLst/>
            <a:gdLst>
              <a:gd name="connsiteX0" fmla="*/ 0 w 5839873"/>
              <a:gd name="connsiteY0" fmla="*/ 0 h 6242077"/>
              <a:gd name="connsiteX1" fmla="*/ 5832943 w 5839873"/>
              <a:gd name="connsiteY1" fmla="*/ 0 h 6242077"/>
              <a:gd name="connsiteX2" fmla="*/ 5839873 w 5839873"/>
              <a:gd name="connsiteY2" fmla="*/ 160510 h 6242077"/>
              <a:gd name="connsiteX3" fmla="*/ 5839873 w 5839873"/>
              <a:gd name="connsiteY3" fmla="*/ 4200911 h 6242077"/>
              <a:gd name="connsiteX4" fmla="*/ 4432453 w 5839873"/>
              <a:gd name="connsiteY4" fmla="*/ 6220374 h 6242077"/>
              <a:gd name="connsiteX5" fmla="*/ 4310852 w 5839873"/>
              <a:gd name="connsiteY5" fmla="*/ 6242077 h 6242077"/>
              <a:gd name="connsiteX6" fmla="*/ 0 w 5839873"/>
              <a:gd name="connsiteY6" fmla="*/ 6242077 h 6242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39873" h="6242077">
                <a:moveTo>
                  <a:pt x="0" y="0"/>
                </a:moveTo>
                <a:lnTo>
                  <a:pt x="5832943" y="0"/>
                </a:lnTo>
                <a:lnTo>
                  <a:pt x="5839873" y="160510"/>
                </a:lnTo>
                <a:lnTo>
                  <a:pt x="5839873" y="4200911"/>
                </a:lnTo>
                <a:cubicBezTo>
                  <a:pt x="5839873" y="5197052"/>
                  <a:pt x="5235665" y="6028161"/>
                  <a:pt x="4432453" y="6220374"/>
                </a:cubicBezTo>
                <a:lnTo>
                  <a:pt x="4310852" y="6242077"/>
                </a:lnTo>
                <a:lnTo>
                  <a:pt x="0" y="6242077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413AD93-DBD6-DDF0-D838-1EA082886CE9}"/>
              </a:ext>
            </a:extLst>
          </p:cNvPr>
          <p:cNvGrpSpPr/>
          <p:nvPr/>
        </p:nvGrpSpPr>
        <p:grpSpPr>
          <a:xfrm>
            <a:off x="2678124" y="175726"/>
            <a:ext cx="6352914" cy="722432"/>
            <a:chOff x="557900" y="1532945"/>
            <a:chExt cx="6352914" cy="722432"/>
          </a:xfrm>
        </p:grpSpPr>
        <p:sp>
          <p:nvSpPr>
            <p:cNvPr id="5" name="Flowchart: Alternate Process 4">
              <a:extLst>
                <a:ext uri="{FF2B5EF4-FFF2-40B4-BE49-F238E27FC236}">
                  <a16:creationId xmlns:a16="http://schemas.microsoft.com/office/drawing/2014/main" id="{F7A69280-AC7A-7EAF-9DEF-55014237A894}"/>
                </a:ext>
              </a:extLst>
            </p:cNvPr>
            <p:cNvSpPr/>
            <p:nvPr/>
          </p:nvSpPr>
          <p:spPr>
            <a:xfrm>
              <a:off x="723514" y="1532945"/>
              <a:ext cx="6187300" cy="722432"/>
            </a:xfrm>
            <a:prstGeom prst="flowChartAlternateProcess">
              <a:avLst/>
            </a:prstGeom>
            <a:solidFill>
              <a:srgbClr val="D0EDFF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7D8FEC3-BB5A-0722-8083-D608B4699BD3}"/>
                </a:ext>
              </a:extLst>
            </p:cNvPr>
            <p:cNvGrpSpPr/>
            <p:nvPr/>
          </p:nvGrpSpPr>
          <p:grpSpPr>
            <a:xfrm>
              <a:off x="557900" y="1532945"/>
              <a:ext cx="650400" cy="722432"/>
              <a:chOff x="828144" y="2242441"/>
              <a:chExt cx="650400" cy="722432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4389703-38D3-7576-0724-4F3309A06254}"/>
                  </a:ext>
                </a:extLst>
              </p:cNvPr>
              <p:cNvSpPr/>
              <p:nvPr/>
            </p:nvSpPr>
            <p:spPr>
              <a:xfrm>
                <a:off x="828144" y="2484582"/>
                <a:ext cx="292510" cy="480291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EBB60CD6-AB64-8E14-7CDE-0EED0388A0D5}"/>
                  </a:ext>
                </a:extLst>
              </p:cNvPr>
              <p:cNvGrpSpPr/>
              <p:nvPr/>
            </p:nvGrpSpPr>
            <p:grpSpPr>
              <a:xfrm>
                <a:off x="893525" y="2242441"/>
                <a:ext cx="585019" cy="630942"/>
                <a:chOff x="556301" y="1532945"/>
                <a:chExt cx="585019" cy="630942"/>
              </a:xfrm>
            </p:grpSpPr>
            <p:sp>
              <p:nvSpPr>
                <p:cNvPr id="10" name="Flowchart: Delay 9">
                  <a:extLst>
                    <a:ext uri="{FF2B5EF4-FFF2-40B4-BE49-F238E27FC236}">
                      <a16:creationId xmlns:a16="http://schemas.microsoft.com/office/drawing/2014/main" id="{D9CEC714-EB5F-3575-620B-A620A537F833}"/>
                    </a:ext>
                  </a:extLst>
                </p:cNvPr>
                <p:cNvSpPr/>
                <p:nvPr/>
              </p:nvSpPr>
              <p:spPr>
                <a:xfrm>
                  <a:off x="556301" y="1534380"/>
                  <a:ext cx="585019" cy="628073"/>
                </a:xfrm>
                <a:prstGeom prst="flowChartDelay">
                  <a:avLst/>
                </a:prstGeom>
                <a:solidFill>
                  <a:srgbClr val="19479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58C49C61-4EE9-FB21-A23E-C2EF3E59348D}"/>
                    </a:ext>
                  </a:extLst>
                </p:cNvPr>
                <p:cNvSpPr txBox="1"/>
                <p:nvPr/>
              </p:nvSpPr>
              <p:spPr>
                <a:xfrm>
                  <a:off x="656534" y="1532945"/>
                  <a:ext cx="384553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500" b="1" dirty="0">
                      <a:solidFill>
                        <a:schemeClr val="bg1"/>
                      </a:solidFill>
                      <a:latin typeface="Roboto" pitchFamily="2" charset="0"/>
                      <a:ea typeface="Roboto" pitchFamily="2" charset="0"/>
                    </a:rPr>
                    <a:t>3</a:t>
                  </a:r>
                  <a:endParaRPr lang="vi-VN" sz="35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endParaRPr>
                </a:p>
              </p:txBody>
            </p:sp>
          </p:grp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6BD9B4B-96F5-F432-EE10-A58E988444A8}"/>
                </a:ext>
              </a:extLst>
            </p:cNvPr>
            <p:cNvSpPr txBox="1"/>
            <p:nvPr/>
          </p:nvSpPr>
          <p:spPr>
            <a:xfrm>
              <a:off x="1273681" y="1694106"/>
              <a:ext cx="54125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GIẢI PHÁP KỸ THUẬT TRUSTED </a:t>
              </a:r>
              <a:r>
                <a:rPr lang="en-US" sz="2000" b="1" dirty="0">
                  <a:solidFill>
                    <a:srgbClr val="F3B801"/>
                  </a:solidFill>
                  <a:latin typeface="Roboto" pitchFamily="2" charset="0"/>
                  <a:ea typeface="Roboto" pitchFamily="2" charset="0"/>
                </a:rPr>
                <a:t>SIC</a:t>
              </a:r>
              <a:endParaRPr lang="vi-VN" sz="2000" b="1" dirty="0">
                <a:solidFill>
                  <a:srgbClr val="F3B80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F7BF81C5-8D00-C9FD-41A0-48C9BE492427}"/>
              </a:ext>
            </a:extLst>
          </p:cNvPr>
          <p:cNvSpPr txBox="1"/>
          <p:nvPr/>
        </p:nvSpPr>
        <p:spPr>
          <a:xfrm>
            <a:off x="5951468" y="6194348"/>
            <a:ext cx="448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194794"/>
                </a:solidFill>
                <a:latin typeface="Roboto" pitchFamily="2" charset="0"/>
                <a:ea typeface="Roboto" pitchFamily="2" charset="0"/>
              </a:rPr>
              <a:t>SƠ ĐỒ KIẾN TRÚC TỔNG THỂ</a:t>
            </a:r>
            <a:endParaRPr lang="vi-VN" sz="2000" b="1" dirty="0">
              <a:solidFill>
                <a:srgbClr val="F3B801"/>
              </a:solidFill>
              <a:latin typeface="Roboto" pitchFamily="2" charset="0"/>
              <a:ea typeface="Robo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5150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95697FE8-142B-9AA0-8FDE-233C816793D2}"/>
              </a:ext>
            </a:extLst>
          </p:cNvPr>
          <p:cNvSpPr/>
          <p:nvPr/>
        </p:nvSpPr>
        <p:spPr>
          <a:xfrm rot="16200000">
            <a:off x="5734786" y="409835"/>
            <a:ext cx="722432" cy="12192003"/>
          </a:xfrm>
          <a:custGeom>
            <a:avLst/>
            <a:gdLst>
              <a:gd name="connsiteX0" fmla="*/ 0 w 5839873"/>
              <a:gd name="connsiteY0" fmla="*/ 0 h 6242077"/>
              <a:gd name="connsiteX1" fmla="*/ 5832943 w 5839873"/>
              <a:gd name="connsiteY1" fmla="*/ 0 h 6242077"/>
              <a:gd name="connsiteX2" fmla="*/ 5839873 w 5839873"/>
              <a:gd name="connsiteY2" fmla="*/ 160510 h 6242077"/>
              <a:gd name="connsiteX3" fmla="*/ 5839873 w 5839873"/>
              <a:gd name="connsiteY3" fmla="*/ 4200911 h 6242077"/>
              <a:gd name="connsiteX4" fmla="*/ 4432453 w 5839873"/>
              <a:gd name="connsiteY4" fmla="*/ 6220374 h 6242077"/>
              <a:gd name="connsiteX5" fmla="*/ 4310852 w 5839873"/>
              <a:gd name="connsiteY5" fmla="*/ 6242077 h 6242077"/>
              <a:gd name="connsiteX6" fmla="*/ 0 w 5839873"/>
              <a:gd name="connsiteY6" fmla="*/ 6242077 h 6242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39873" h="6242077">
                <a:moveTo>
                  <a:pt x="0" y="0"/>
                </a:moveTo>
                <a:lnTo>
                  <a:pt x="5832943" y="0"/>
                </a:lnTo>
                <a:lnTo>
                  <a:pt x="5839873" y="160510"/>
                </a:lnTo>
                <a:lnTo>
                  <a:pt x="5839873" y="4200911"/>
                </a:lnTo>
                <a:cubicBezTo>
                  <a:pt x="5839873" y="5197052"/>
                  <a:pt x="5235665" y="6028161"/>
                  <a:pt x="4432453" y="6220374"/>
                </a:cubicBezTo>
                <a:lnTo>
                  <a:pt x="4310852" y="6242077"/>
                </a:lnTo>
                <a:lnTo>
                  <a:pt x="0" y="6242077"/>
                </a:lnTo>
                <a:close/>
              </a:path>
            </a:pathLst>
          </a:custGeom>
          <a:gradFill>
            <a:gsLst>
              <a:gs pos="14000">
                <a:srgbClr val="194794"/>
              </a:gs>
              <a:gs pos="90000">
                <a:srgbClr val="0070C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A732F6D-47A8-89CA-02C0-ACC574A2105A}"/>
              </a:ext>
            </a:extLst>
          </p:cNvPr>
          <p:cNvGrpSpPr/>
          <p:nvPr/>
        </p:nvGrpSpPr>
        <p:grpSpPr>
          <a:xfrm>
            <a:off x="122829" y="155658"/>
            <a:ext cx="6352914" cy="722432"/>
            <a:chOff x="557900" y="1532945"/>
            <a:chExt cx="6352914" cy="722432"/>
          </a:xfrm>
        </p:grpSpPr>
        <p:sp>
          <p:nvSpPr>
            <p:cNvPr id="5" name="Flowchart: Alternate Process 4">
              <a:extLst>
                <a:ext uri="{FF2B5EF4-FFF2-40B4-BE49-F238E27FC236}">
                  <a16:creationId xmlns:a16="http://schemas.microsoft.com/office/drawing/2014/main" id="{FB4E18CB-725C-E868-0800-52CA3AA38DAC}"/>
                </a:ext>
              </a:extLst>
            </p:cNvPr>
            <p:cNvSpPr/>
            <p:nvPr/>
          </p:nvSpPr>
          <p:spPr>
            <a:xfrm>
              <a:off x="723514" y="1532945"/>
              <a:ext cx="6187300" cy="722432"/>
            </a:xfrm>
            <a:prstGeom prst="flowChartAlternateProcess">
              <a:avLst/>
            </a:prstGeom>
            <a:solidFill>
              <a:srgbClr val="D0EDFF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29B6728-AB20-EF40-1D8B-D0B4F4A7E4F1}"/>
                </a:ext>
              </a:extLst>
            </p:cNvPr>
            <p:cNvGrpSpPr/>
            <p:nvPr/>
          </p:nvGrpSpPr>
          <p:grpSpPr>
            <a:xfrm>
              <a:off x="557900" y="1532945"/>
              <a:ext cx="650400" cy="722432"/>
              <a:chOff x="828144" y="2242441"/>
              <a:chExt cx="650400" cy="722432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54449A4-A527-DD72-3E9D-96DD0A6B75FB}"/>
                  </a:ext>
                </a:extLst>
              </p:cNvPr>
              <p:cNvSpPr/>
              <p:nvPr/>
            </p:nvSpPr>
            <p:spPr>
              <a:xfrm>
                <a:off x="828144" y="2484582"/>
                <a:ext cx="292510" cy="480291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85E1DF9C-2D0C-EA78-1DDF-3D1927DFD853}"/>
                  </a:ext>
                </a:extLst>
              </p:cNvPr>
              <p:cNvGrpSpPr/>
              <p:nvPr/>
            </p:nvGrpSpPr>
            <p:grpSpPr>
              <a:xfrm>
                <a:off x="893525" y="2242441"/>
                <a:ext cx="585019" cy="630942"/>
                <a:chOff x="556301" y="1532945"/>
                <a:chExt cx="585019" cy="630942"/>
              </a:xfrm>
            </p:grpSpPr>
            <p:sp>
              <p:nvSpPr>
                <p:cNvPr id="10" name="Flowchart: Delay 9">
                  <a:extLst>
                    <a:ext uri="{FF2B5EF4-FFF2-40B4-BE49-F238E27FC236}">
                      <a16:creationId xmlns:a16="http://schemas.microsoft.com/office/drawing/2014/main" id="{08F89BBC-3830-A5C7-CDC0-A410BEFF5811}"/>
                    </a:ext>
                  </a:extLst>
                </p:cNvPr>
                <p:cNvSpPr/>
                <p:nvPr/>
              </p:nvSpPr>
              <p:spPr>
                <a:xfrm>
                  <a:off x="556301" y="1534380"/>
                  <a:ext cx="585019" cy="628073"/>
                </a:xfrm>
                <a:prstGeom prst="flowChartDelay">
                  <a:avLst/>
                </a:prstGeom>
                <a:solidFill>
                  <a:srgbClr val="19479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2484F533-3B04-4921-B794-983ED6DD81F7}"/>
                    </a:ext>
                  </a:extLst>
                </p:cNvPr>
                <p:cNvSpPr txBox="1"/>
                <p:nvPr/>
              </p:nvSpPr>
              <p:spPr>
                <a:xfrm>
                  <a:off x="656534" y="1532945"/>
                  <a:ext cx="384553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500" b="1" dirty="0">
                      <a:solidFill>
                        <a:schemeClr val="bg1"/>
                      </a:solidFill>
                      <a:latin typeface="Roboto" pitchFamily="2" charset="0"/>
                      <a:ea typeface="Roboto" pitchFamily="2" charset="0"/>
                    </a:rPr>
                    <a:t>3</a:t>
                  </a:r>
                  <a:endParaRPr lang="vi-VN" sz="35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endParaRPr>
                </a:p>
              </p:txBody>
            </p:sp>
          </p:grp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123630A-2D5C-0270-E837-B9572F9F7B0E}"/>
                </a:ext>
              </a:extLst>
            </p:cNvPr>
            <p:cNvSpPr txBox="1"/>
            <p:nvPr/>
          </p:nvSpPr>
          <p:spPr>
            <a:xfrm>
              <a:off x="1273681" y="1694106"/>
              <a:ext cx="54125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GIẢI PHÁP KỸ THUẬT TRUSTED </a:t>
              </a:r>
              <a:r>
                <a:rPr lang="en-US" sz="2000" b="1" dirty="0">
                  <a:solidFill>
                    <a:srgbClr val="F3B801"/>
                  </a:solidFill>
                  <a:latin typeface="Roboto" pitchFamily="2" charset="0"/>
                  <a:ea typeface="Roboto" pitchFamily="2" charset="0"/>
                </a:rPr>
                <a:t>SIC</a:t>
              </a:r>
              <a:endParaRPr lang="vi-VN" sz="2000" b="1" dirty="0">
                <a:solidFill>
                  <a:srgbClr val="F3B80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2F7980AE-0323-44B8-C290-C963CB0F4208}"/>
              </a:ext>
            </a:extLst>
          </p:cNvPr>
          <p:cNvGrpSpPr/>
          <p:nvPr/>
        </p:nvGrpSpPr>
        <p:grpSpPr>
          <a:xfrm>
            <a:off x="1343686" y="946327"/>
            <a:ext cx="1542929" cy="5048073"/>
            <a:chOff x="863396" y="946327"/>
            <a:chExt cx="1542929" cy="5048073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EC8E2C0-64FF-881D-A9C4-AF0F50E91DFE}"/>
                </a:ext>
              </a:extLst>
            </p:cNvPr>
            <p:cNvGrpSpPr/>
            <p:nvPr/>
          </p:nvGrpSpPr>
          <p:grpSpPr>
            <a:xfrm>
              <a:off x="863396" y="946327"/>
              <a:ext cx="1542929" cy="1499645"/>
              <a:chOff x="796161" y="977696"/>
              <a:chExt cx="1542929" cy="1499645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4551895E-0D1D-1723-9DB0-672FC220C38E}"/>
                  </a:ext>
                </a:extLst>
              </p:cNvPr>
              <p:cNvSpPr/>
              <p:nvPr/>
            </p:nvSpPr>
            <p:spPr>
              <a:xfrm>
                <a:off x="838610" y="1754909"/>
                <a:ext cx="1458033" cy="722432"/>
              </a:xfrm>
              <a:prstGeom prst="roundRect">
                <a:avLst/>
              </a:prstGeom>
              <a:solidFill>
                <a:srgbClr val="8FCBF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pic>
            <p:nvPicPr>
              <p:cNvPr id="12" name="Picture 11" descr="A cartoon of a person holding a phone&#10;&#10;AI-generated content may be incorrect.">
                <a:extLst>
                  <a:ext uri="{FF2B5EF4-FFF2-40B4-BE49-F238E27FC236}">
                    <a16:creationId xmlns:a16="http://schemas.microsoft.com/office/drawing/2014/main" id="{4E9DB908-351E-1E79-FCA4-939BF3F6C0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6028" y="977696"/>
                <a:ext cx="1123194" cy="1032461"/>
              </a:xfrm>
              <a:prstGeom prst="rect">
                <a:avLst/>
              </a:prstGeom>
            </p:spPr>
          </p:pic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7CC9E48-6491-E563-F09A-5DB552541925}"/>
                  </a:ext>
                </a:extLst>
              </p:cNvPr>
              <p:cNvSpPr txBox="1"/>
              <p:nvPr/>
            </p:nvSpPr>
            <p:spPr>
              <a:xfrm>
                <a:off x="796161" y="2015676"/>
                <a:ext cx="154292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USER </a:t>
                </a:r>
              </a:p>
              <a:p>
                <a:pPr algn="ctr"/>
                <a:r>
                  <a:rPr lang="vi-VN" sz="1200" b="1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(PC/MOBILE/APP)</a:t>
                </a:r>
              </a:p>
            </p:txBody>
          </p:sp>
        </p:grp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C96C607-4C31-D69C-860D-63945331817A}"/>
                </a:ext>
              </a:extLst>
            </p:cNvPr>
            <p:cNvCxnSpPr>
              <a:stCxn id="14" idx="2"/>
            </p:cNvCxnSpPr>
            <p:nvPr/>
          </p:nvCxnSpPr>
          <p:spPr>
            <a:xfrm flipH="1">
              <a:off x="1634860" y="2445972"/>
              <a:ext cx="1" cy="3548428"/>
            </a:xfrm>
            <a:prstGeom prst="line">
              <a:avLst/>
            </a:prstGeom>
            <a:ln w="9525">
              <a:solidFill>
                <a:srgbClr val="19479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364D9317-9590-708F-664B-A9FF528A16C6}"/>
              </a:ext>
            </a:extLst>
          </p:cNvPr>
          <p:cNvGrpSpPr/>
          <p:nvPr/>
        </p:nvGrpSpPr>
        <p:grpSpPr>
          <a:xfrm>
            <a:off x="4013524" y="1065931"/>
            <a:ext cx="1581287" cy="4907348"/>
            <a:chOff x="3533234" y="1065931"/>
            <a:chExt cx="1581287" cy="4907348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8CAB6B38-84F1-F569-7D20-70E014BF59D9}"/>
                </a:ext>
              </a:extLst>
            </p:cNvPr>
            <p:cNvGrpSpPr/>
            <p:nvPr/>
          </p:nvGrpSpPr>
          <p:grpSpPr>
            <a:xfrm>
              <a:off x="3533234" y="1065931"/>
              <a:ext cx="1581287" cy="1380041"/>
              <a:chOff x="3058041" y="1093321"/>
              <a:chExt cx="1581287" cy="1380041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894FFF62-885E-1DDF-F61C-B1CD004451B0}"/>
                  </a:ext>
                </a:extLst>
              </p:cNvPr>
              <p:cNvSpPr/>
              <p:nvPr/>
            </p:nvSpPr>
            <p:spPr>
              <a:xfrm>
                <a:off x="3100488" y="1750930"/>
                <a:ext cx="1458033" cy="722432"/>
              </a:xfrm>
              <a:prstGeom prst="roundRect">
                <a:avLst/>
              </a:prstGeom>
              <a:solidFill>
                <a:srgbClr val="8FCBF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E3EFBBF-C1E8-854A-A3B6-1BC86C10CD7D}"/>
                  </a:ext>
                </a:extLst>
              </p:cNvPr>
              <p:cNvSpPr txBox="1"/>
              <p:nvPr/>
            </p:nvSpPr>
            <p:spPr>
              <a:xfrm>
                <a:off x="3058041" y="2084756"/>
                <a:ext cx="158128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WEB TRUSTED SIC</a:t>
                </a:r>
              </a:p>
            </p:txBody>
          </p:sp>
          <p:pic>
            <p:nvPicPr>
              <p:cNvPr id="21" name="Graphic 20">
                <a:extLst>
                  <a:ext uri="{FF2B5EF4-FFF2-40B4-BE49-F238E27FC236}">
                    <a16:creationId xmlns:a16="http://schemas.microsoft.com/office/drawing/2014/main" id="{DF519A0C-24C6-0EBB-5075-F533FB6C61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3181813" y="1093321"/>
                <a:ext cx="1295382" cy="950547"/>
              </a:xfrm>
              <a:prstGeom prst="rect">
                <a:avLst/>
              </a:prstGeom>
            </p:spPr>
          </p:pic>
        </p:grp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7C39915-5446-0865-7AD1-AB94F1736E2F}"/>
                </a:ext>
              </a:extLst>
            </p:cNvPr>
            <p:cNvCxnSpPr/>
            <p:nvPr/>
          </p:nvCxnSpPr>
          <p:spPr>
            <a:xfrm flipH="1">
              <a:off x="4304697" y="2424851"/>
              <a:ext cx="1" cy="3548428"/>
            </a:xfrm>
            <a:prstGeom prst="line">
              <a:avLst/>
            </a:prstGeom>
            <a:ln w="9525">
              <a:solidFill>
                <a:srgbClr val="19479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8427013F-A3E1-FB72-2240-611ABFC5B16B}"/>
              </a:ext>
            </a:extLst>
          </p:cNvPr>
          <p:cNvGrpSpPr/>
          <p:nvPr/>
        </p:nvGrpSpPr>
        <p:grpSpPr>
          <a:xfrm>
            <a:off x="6683360" y="864875"/>
            <a:ext cx="1458033" cy="5129525"/>
            <a:chOff x="6203070" y="864875"/>
            <a:chExt cx="1458033" cy="5129525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54551AAA-B47D-600A-CD1D-79CB7D7EC74D}"/>
                </a:ext>
              </a:extLst>
            </p:cNvPr>
            <p:cNvGrpSpPr/>
            <p:nvPr/>
          </p:nvGrpSpPr>
          <p:grpSpPr>
            <a:xfrm>
              <a:off x="6203070" y="864875"/>
              <a:ext cx="1458033" cy="1581097"/>
              <a:chOff x="5771489" y="864875"/>
              <a:chExt cx="1458033" cy="1581097"/>
            </a:xfrm>
          </p:grpSpPr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1DD017E5-43BD-D2C6-237F-C21AD22636EA}"/>
                  </a:ext>
                </a:extLst>
              </p:cNvPr>
              <p:cNvSpPr/>
              <p:nvPr/>
            </p:nvSpPr>
            <p:spPr>
              <a:xfrm>
                <a:off x="5771489" y="1723540"/>
                <a:ext cx="1458033" cy="722432"/>
              </a:xfrm>
              <a:prstGeom prst="roundRect">
                <a:avLst/>
              </a:prstGeom>
              <a:solidFill>
                <a:srgbClr val="8FCBF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5C81737-DC58-167C-E2E8-E44CFAF68086}"/>
                  </a:ext>
                </a:extLst>
              </p:cNvPr>
              <p:cNvSpPr txBox="1"/>
              <p:nvPr/>
            </p:nvSpPr>
            <p:spPr>
              <a:xfrm>
                <a:off x="5933623" y="1963186"/>
                <a:ext cx="113376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CA'S RSSP SERVICE</a:t>
                </a:r>
              </a:p>
            </p:txBody>
          </p:sp>
          <p:pic>
            <p:nvPicPr>
              <p:cNvPr id="25" name="Picture 24" descr="A collage of different images of different types of computers&#10;&#10;AI-generated content may be incorrect.">
                <a:extLst>
                  <a:ext uri="{FF2B5EF4-FFF2-40B4-BE49-F238E27FC236}">
                    <a16:creationId xmlns:a16="http://schemas.microsoft.com/office/drawing/2014/main" id="{6E77D0C6-1107-4A89-9D2E-A8808DB695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3215" t="3637" b="55150"/>
              <a:stretch>
                <a:fillRect/>
              </a:stretch>
            </p:blipFill>
            <p:spPr>
              <a:xfrm>
                <a:off x="5852815" y="864875"/>
                <a:ext cx="1295382" cy="1141086"/>
              </a:xfrm>
              <a:prstGeom prst="rect">
                <a:avLst/>
              </a:prstGeom>
            </p:spPr>
          </p:pic>
        </p:grp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20320428-F8FA-2187-E8CF-D8CAEFB3D526}"/>
                </a:ext>
              </a:extLst>
            </p:cNvPr>
            <p:cNvCxnSpPr/>
            <p:nvPr/>
          </p:nvCxnSpPr>
          <p:spPr>
            <a:xfrm flipH="1">
              <a:off x="6932084" y="2445972"/>
              <a:ext cx="1" cy="3548428"/>
            </a:xfrm>
            <a:prstGeom prst="line">
              <a:avLst/>
            </a:prstGeom>
            <a:ln w="9525">
              <a:solidFill>
                <a:srgbClr val="19479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3DCFEAB3-8011-7200-CFC7-D295A3ECDF84}"/>
              </a:ext>
            </a:extLst>
          </p:cNvPr>
          <p:cNvGrpSpPr/>
          <p:nvPr/>
        </p:nvGrpSpPr>
        <p:grpSpPr>
          <a:xfrm>
            <a:off x="9310749" y="1010898"/>
            <a:ext cx="1804688" cy="5010892"/>
            <a:chOff x="8830459" y="1010898"/>
            <a:chExt cx="1804688" cy="5010892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E74B57DF-68DD-2162-890B-973DF8162CB4}"/>
                </a:ext>
              </a:extLst>
            </p:cNvPr>
            <p:cNvGrpSpPr/>
            <p:nvPr/>
          </p:nvGrpSpPr>
          <p:grpSpPr>
            <a:xfrm>
              <a:off x="8830459" y="1010898"/>
              <a:ext cx="1804688" cy="1462464"/>
              <a:chOff x="7627891" y="983508"/>
              <a:chExt cx="1804688" cy="1462464"/>
            </a:xfrm>
          </p:grpSpPr>
          <p:sp>
            <p:nvSpPr>
              <p:cNvPr id="31" name="Rectangle: Rounded Corners 30">
                <a:extLst>
                  <a:ext uri="{FF2B5EF4-FFF2-40B4-BE49-F238E27FC236}">
                    <a16:creationId xmlns:a16="http://schemas.microsoft.com/office/drawing/2014/main" id="{B4DD16A5-4CD3-2E63-009C-EFE947502BEB}"/>
                  </a:ext>
                </a:extLst>
              </p:cNvPr>
              <p:cNvSpPr/>
              <p:nvPr/>
            </p:nvSpPr>
            <p:spPr>
              <a:xfrm>
                <a:off x="7627891" y="1723540"/>
                <a:ext cx="1458033" cy="722432"/>
              </a:xfrm>
              <a:prstGeom prst="roundRect">
                <a:avLst/>
              </a:prstGeom>
              <a:solidFill>
                <a:srgbClr val="8FCBF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D66E5E2-6768-E688-88BE-69F5AA357407}"/>
                  </a:ext>
                </a:extLst>
              </p:cNvPr>
              <p:cNvSpPr txBox="1"/>
              <p:nvPr/>
            </p:nvSpPr>
            <p:spPr>
              <a:xfrm>
                <a:off x="7790025" y="1963186"/>
                <a:ext cx="113376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HSM/CA</a:t>
                </a:r>
              </a:p>
            </p:txBody>
          </p:sp>
          <p:pic>
            <p:nvPicPr>
              <p:cNvPr id="35" name="Picture 34" descr="A computer device with a blue and white label&#10;&#10;AI-generated content may be incorrect.">
                <a:extLst>
                  <a:ext uri="{FF2B5EF4-FFF2-40B4-BE49-F238E27FC236}">
                    <a16:creationId xmlns:a16="http://schemas.microsoft.com/office/drawing/2014/main" id="{37B4C22D-C1A2-E0F4-88A2-60F4AA2698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25176" y="983508"/>
                <a:ext cx="1707403" cy="1141086"/>
              </a:xfrm>
              <a:prstGeom prst="rect">
                <a:avLst/>
              </a:prstGeom>
            </p:spPr>
          </p:pic>
        </p:grp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198158BE-1E88-F422-87B8-26E5B0FA24F7}"/>
                </a:ext>
              </a:extLst>
            </p:cNvPr>
            <p:cNvCxnSpPr/>
            <p:nvPr/>
          </p:nvCxnSpPr>
          <p:spPr>
            <a:xfrm flipH="1">
              <a:off x="9559472" y="2473362"/>
              <a:ext cx="1" cy="3548428"/>
            </a:xfrm>
            <a:prstGeom prst="line">
              <a:avLst/>
            </a:prstGeom>
            <a:ln w="9525">
              <a:solidFill>
                <a:srgbClr val="19479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B4D0DF1-32E0-4BD3-CF72-D84C8DB104BA}"/>
              </a:ext>
            </a:extLst>
          </p:cNvPr>
          <p:cNvCxnSpPr/>
          <p:nvPr/>
        </p:nvCxnSpPr>
        <p:spPr>
          <a:xfrm>
            <a:off x="2115150" y="3001818"/>
            <a:ext cx="2669837" cy="0"/>
          </a:xfrm>
          <a:prstGeom prst="straightConnector1">
            <a:avLst/>
          </a:prstGeom>
          <a:ln w="6350">
            <a:solidFill>
              <a:srgbClr val="19479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7B2EBE8-09AD-F259-4C2A-CE0BF9668E28}"/>
              </a:ext>
            </a:extLst>
          </p:cNvPr>
          <p:cNvGrpSpPr/>
          <p:nvPr/>
        </p:nvGrpSpPr>
        <p:grpSpPr>
          <a:xfrm>
            <a:off x="2360779" y="2756001"/>
            <a:ext cx="2059700" cy="369514"/>
            <a:chOff x="1902690" y="2715491"/>
            <a:chExt cx="2059700" cy="369514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C8EE9E68-D54F-2CAB-EBDD-5ADC5DE78E48}"/>
                </a:ext>
              </a:extLst>
            </p:cNvPr>
            <p:cNvSpPr/>
            <p:nvPr/>
          </p:nvSpPr>
          <p:spPr>
            <a:xfrm>
              <a:off x="1902691" y="2715491"/>
              <a:ext cx="2059699" cy="369514"/>
            </a:xfrm>
            <a:prstGeom prst="rect">
              <a:avLst/>
            </a:prstGeom>
            <a:solidFill>
              <a:srgbClr val="EEF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4524941-3893-8521-4B4A-8352A108E4D8}"/>
                </a:ext>
              </a:extLst>
            </p:cNvPr>
            <p:cNvSpPr txBox="1"/>
            <p:nvPr/>
          </p:nvSpPr>
          <p:spPr>
            <a:xfrm>
              <a:off x="1902690" y="2777137"/>
              <a:ext cx="20374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(1) Yêu cầu ký (</a:t>
              </a:r>
              <a:r>
                <a:rPr lang="en-US" sz="1000" dirty="0" err="1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tx_id</a:t>
              </a:r>
              <a:r>
                <a:rPr lang="en-US" sz="10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, </a:t>
              </a:r>
              <a:r>
                <a:rPr lang="en-US" sz="1000" dirty="0" err="1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doc_hash</a:t>
              </a:r>
              <a:r>
                <a:rPr lang="en-US" sz="10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)</a:t>
              </a:r>
            </a:p>
          </p:txBody>
        </p:sp>
      </p:grp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C3EFAE07-D1AE-052F-6576-331576D1B4BB}"/>
              </a:ext>
            </a:extLst>
          </p:cNvPr>
          <p:cNvCxnSpPr>
            <a:cxnSpLocks/>
          </p:cNvCxnSpPr>
          <p:nvPr/>
        </p:nvCxnSpPr>
        <p:spPr>
          <a:xfrm flipH="1">
            <a:off x="2145514" y="3597563"/>
            <a:ext cx="2639473" cy="0"/>
          </a:xfrm>
          <a:prstGeom prst="straightConnector1">
            <a:avLst/>
          </a:prstGeom>
          <a:ln w="6350">
            <a:solidFill>
              <a:srgbClr val="19479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8D4C643-3EC1-51C6-85CB-09D46434F953}"/>
              </a:ext>
            </a:extLst>
          </p:cNvPr>
          <p:cNvGrpSpPr/>
          <p:nvPr/>
        </p:nvGrpSpPr>
        <p:grpSpPr>
          <a:xfrm>
            <a:off x="2360779" y="3362972"/>
            <a:ext cx="2059700" cy="369514"/>
            <a:chOff x="1902690" y="2715491"/>
            <a:chExt cx="2059700" cy="369514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E4DB9E99-3B84-AD5D-0410-81E46A83B499}"/>
                </a:ext>
              </a:extLst>
            </p:cNvPr>
            <p:cNvSpPr/>
            <p:nvPr/>
          </p:nvSpPr>
          <p:spPr>
            <a:xfrm>
              <a:off x="1902691" y="2715491"/>
              <a:ext cx="2059699" cy="369514"/>
            </a:xfrm>
            <a:prstGeom prst="rect">
              <a:avLst/>
            </a:prstGeom>
            <a:solidFill>
              <a:srgbClr val="EEF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2F18DA7-7F24-ACBC-C15B-65267B413868}"/>
                </a:ext>
              </a:extLst>
            </p:cNvPr>
            <p:cNvSpPr txBox="1"/>
            <p:nvPr/>
          </p:nvSpPr>
          <p:spPr>
            <a:xfrm>
              <a:off x="1902690" y="2777137"/>
              <a:ext cx="20374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(2) Display &amp; </a:t>
              </a:r>
              <a:r>
                <a:rPr lang="en-US" sz="1000" dirty="0" err="1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WebAuthn</a:t>
              </a:r>
              <a:r>
                <a:rPr lang="en-US" sz="10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/</a:t>
              </a:r>
              <a:r>
                <a:rPr lang="en-US" sz="1000" dirty="0" err="1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SPC</a:t>
              </a:r>
              <a:endParaRPr lang="en-US" sz="1000" dirty="0">
                <a:solidFill>
                  <a:srgbClr val="194794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0B9C941F-ABB0-EFC4-32BD-68042D085907}"/>
              </a:ext>
            </a:extLst>
          </p:cNvPr>
          <p:cNvCxnSpPr/>
          <p:nvPr/>
        </p:nvCxnSpPr>
        <p:spPr>
          <a:xfrm>
            <a:off x="2115149" y="4185210"/>
            <a:ext cx="2669837" cy="0"/>
          </a:xfrm>
          <a:prstGeom prst="straightConnector1">
            <a:avLst/>
          </a:prstGeom>
          <a:ln w="6350">
            <a:solidFill>
              <a:srgbClr val="19479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8706008-F256-5019-7E42-31F18DBD7B83}"/>
              </a:ext>
            </a:extLst>
          </p:cNvPr>
          <p:cNvGrpSpPr/>
          <p:nvPr/>
        </p:nvGrpSpPr>
        <p:grpSpPr>
          <a:xfrm>
            <a:off x="2360779" y="4008551"/>
            <a:ext cx="2059700" cy="369514"/>
            <a:chOff x="1902690" y="2715491"/>
            <a:chExt cx="2059700" cy="369514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E76C3585-9705-3E24-DC74-A96D4FDB9510}"/>
                </a:ext>
              </a:extLst>
            </p:cNvPr>
            <p:cNvSpPr/>
            <p:nvPr/>
          </p:nvSpPr>
          <p:spPr>
            <a:xfrm>
              <a:off x="1902691" y="2715491"/>
              <a:ext cx="2059699" cy="369514"/>
            </a:xfrm>
            <a:prstGeom prst="rect">
              <a:avLst/>
            </a:prstGeom>
            <a:solidFill>
              <a:srgbClr val="EEF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96346D1-7402-4495-417E-25FD061C4EC6}"/>
                </a:ext>
              </a:extLst>
            </p:cNvPr>
            <p:cNvSpPr txBox="1"/>
            <p:nvPr/>
          </p:nvSpPr>
          <p:spPr>
            <a:xfrm>
              <a:off x="1902690" y="2777137"/>
              <a:ext cx="20374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(3) Xác nhận (Assertion) </a:t>
              </a:r>
              <a:r>
                <a:rPr lang="vi-VN" sz="10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→</a:t>
              </a:r>
              <a:r>
                <a:rPr lang="en-US" sz="10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 SAD </a:t>
              </a:r>
            </a:p>
          </p:txBody>
        </p:sp>
      </p:grp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E4B4D8BA-9233-2FC4-1F1C-9D4D4785ABF4}"/>
              </a:ext>
            </a:extLst>
          </p:cNvPr>
          <p:cNvCxnSpPr/>
          <p:nvPr/>
        </p:nvCxnSpPr>
        <p:spPr>
          <a:xfrm>
            <a:off x="4784987" y="4412029"/>
            <a:ext cx="2669837" cy="0"/>
          </a:xfrm>
          <a:prstGeom prst="straightConnector1">
            <a:avLst/>
          </a:prstGeom>
          <a:ln w="6350">
            <a:solidFill>
              <a:srgbClr val="19479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3FB58054-EEC5-6930-5161-53F978E2612B}"/>
              </a:ext>
            </a:extLst>
          </p:cNvPr>
          <p:cNvGrpSpPr/>
          <p:nvPr/>
        </p:nvGrpSpPr>
        <p:grpSpPr>
          <a:xfrm>
            <a:off x="5030617" y="4235370"/>
            <a:ext cx="2059700" cy="369514"/>
            <a:chOff x="1902690" y="2715491"/>
            <a:chExt cx="2059700" cy="369514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918725E6-7136-AF9D-1734-551918F83413}"/>
                </a:ext>
              </a:extLst>
            </p:cNvPr>
            <p:cNvSpPr/>
            <p:nvPr/>
          </p:nvSpPr>
          <p:spPr>
            <a:xfrm>
              <a:off x="1902691" y="2715491"/>
              <a:ext cx="2059699" cy="369514"/>
            </a:xfrm>
            <a:prstGeom prst="rect">
              <a:avLst/>
            </a:prstGeom>
            <a:solidFill>
              <a:srgbClr val="EEF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4415F7C-E9AB-98E3-6122-4B26F0E2F15E}"/>
                </a:ext>
              </a:extLst>
            </p:cNvPr>
            <p:cNvSpPr txBox="1"/>
            <p:nvPr/>
          </p:nvSpPr>
          <p:spPr>
            <a:xfrm>
              <a:off x="1902690" y="2777137"/>
              <a:ext cx="20374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(4) forward SAD </a:t>
              </a:r>
            </a:p>
          </p:txBody>
        </p:sp>
      </p:grp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A3C07E6A-1DF1-0ED8-00E6-FCF5D839F13C}"/>
              </a:ext>
            </a:extLst>
          </p:cNvPr>
          <p:cNvCxnSpPr/>
          <p:nvPr/>
        </p:nvCxnSpPr>
        <p:spPr>
          <a:xfrm>
            <a:off x="7412374" y="4698470"/>
            <a:ext cx="2669837" cy="0"/>
          </a:xfrm>
          <a:prstGeom prst="straightConnector1">
            <a:avLst/>
          </a:prstGeom>
          <a:ln w="6350">
            <a:solidFill>
              <a:srgbClr val="19479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5DF1253-A375-958F-366A-B60BC3CEBDF4}"/>
              </a:ext>
            </a:extLst>
          </p:cNvPr>
          <p:cNvGrpSpPr/>
          <p:nvPr/>
        </p:nvGrpSpPr>
        <p:grpSpPr>
          <a:xfrm>
            <a:off x="7658004" y="4521811"/>
            <a:ext cx="2059700" cy="369514"/>
            <a:chOff x="1902690" y="2715491"/>
            <a:chExt cx="2059700" cy="369514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B63130A8-EB4D-C934-02C0-A882C01D333F}"/>
                </a:ext>
              </a:extLst>
            </p:cNvPr>
            <p:cNvSpPr/>
            <p:nvPr/>
          </p:nvSpPr>
          <p:spPr>
            <a:xfrm>
              <a:off x="1902691" y="2715491"/>
              <a:ext cx="2059699" cy="369514"/>
            </a:xfrm>
            <a:prstGeom prst="rect">
              <a:avLst/>
            </a:prstGeom>
            <a:solidFill>
              <a:srgbClr val="EEF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7A002E0E-044E-D472-81FC-0143481DE7C1}"/>
                </a:ext>
              </a:extLst>
            </p:cNvPr>
            <p:cNvSpPr txBox="1"/>
            <p:nvPr/>
          </p:nvSpPr>
          <p:spPr>
            <a:xfrm>
              <a:off x="1902690" y="2777137"/>
              <a:ext cx="20374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(5) Xác thực và Ký trên </a:t>
              </a:r>
              <a:r>
                <a:rPr lang="en-US" sz="1000" dirty="0" err="1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HSM</a:t>
              </a:r>
              <a:endParaRPr lang="en-US" sz="1000" dirty="0">
                <a:solidFill>
                  <a:srgbClr val="194794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48DECDD0-A6F4-5301-4AC6-D5CFDF2939D6}"/>
              </a:ext>
            </a:extLst>
          </p:cNvPr>
          <p:cNvCxnSpPr>
            <a:cxnSpLocks/>
          </p:cNvCxnSpPr>
          <p:nvPr/>
        </p:nvCxnSpPr>
        <p:spPr>
          <a:xfrm flipH="1">
            <a:off x="7400291" y="5211512"/>
            <a:ext cx="2639473" cy="0"/>
          </a:xfrm>
          <a:prstGeom prst="straightConnector1">
            <a:avLst/>
          </a:prstGeom>
          <a:ln w="6350">
            <a:solidFill>
              <a:srgbClr val="19479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5" name="Group 64">
            <a:extLst>
              <a:ext uri="{FF2B5EF4-FFF2-40B4-BE49-F238E27FC236}">
                <a16:creationId xmlns:a16="http://schemas.microsoft.com/office/drawing/2014/main" id="{AA34CEC0-9D8B-E583-E95B-E9393255B21F}"/>
              </a:ext>
            </a:extLst>
          </p:cNvPr>
          <p:cNvGrpSpPr/>
          <p:nvPr/>
        </p:nvGrpSpPr>
        <p:grpSpPr>
          <a:xfrm>
            <a:off x="7615556" y="4976921"/>
            <a:ext cx="2059700" cy="369514"/>
            <a:chOff x="1902690" y="2715491"/>
            <a:chExt cx="2059700" cy="369514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50E2CDC2-1AC1-F721-614D-11D513244931}"/>
                </a:ext>
              </a:extLst>
            </p:cNvPr>
            <p:cNvSpPr/>
            <p:nvPr/>
          </p:nvSpPr>
          <p:spPr>
            <a:xfrm>
              <a:off x="1902691" y="2715491"/>
              <a:ext cx="2059699" cy="369514"/>
            </a:xfrm>
            <a:prstGeom prst="rect">
              <a:avLst/>
            </a:prstGeom>
            <a:solidFill>
              <a:srgbClr val="EEF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552B886-6DE7-6D6B-77D3-9CEDFAFDE0F9}"/>
                </a:ext>
              </a:extLst>
            </p:cNvPr>
            <p:cNvSpPr txBox="1"/>
            <p:nvPr/>
          </p:nvSpPr>
          <p:spPr>
            <a:xfrm>
              <a:off x="1902690" y="2777137"/>
              <a:ext cx="20374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(6) Kết quả ký (Signature Result)</a:t>
              </a:r>
            </a:p>
          </p:txBody>
        </p:sp>
      </p:grp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7A41F198-AF64-64E9-9D72-18B048A1AF25}"/>
              </a:ext>
            </a:extLst>
          </p:cNvPr>
          <p:cNvCxnSpPr>
            <a:cxnSpLocks/>
          </p:cNvCxnSpPr>
          <p:nvPr/>
        </p:nvCxnSpPr>
        <p:spPr>
          <a:xfrm flipH="1">
            <a:off x="4772901" y="5498841"/>
            <a:ext cx="2639473" cy="0"/>
          </a:xfrm>
          <a:prstGeom prst="straightConnector1">
            <a:avLst/>
          </a:prstGeom>
          <a:ln w="6350">
            <a:solidFill>
              <a:srgbClr val="19479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8" name="Group 67">
            <a:extLst>
              <a:ext uri="{FF2B5EF4-FFF2-40B4-BE49-F238E27FC236}">
                <a16:creationId xmlns:a16="http://schemas.microsoft.com/office/drawing/2014/main" id="{85559EE6-61FA-2662-7F18-74EBDB536485}"/>
              </a:ext>
            </a:extLst>
          </p:cNvPr>
          <p:cNvGrpSpPr/>
          <p:nvPr/>
        </p:nvGrpSpPr>
        <p:grpSpPr>
          <a:xfrm>
            <a:off x="5030617" y="5284788"/>
            <a:ext cx="2059700" cy="400110"/>
            <a:chOff x="1902690" y="2703654"/>
            <a:chExt cx="2059700" cy="400110"/>
          </a:xfrm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8E83BC33-554B-99D4-986D-DF72A7243833}"/>
                </a:ext>
              </a:extLst>
            </p:cNvPr>
            <p:cNvSpPr/>
            <p:nvPr/>
          </p:nvSpPr>
          <p:spPr>
            <a:xfrm>
              <a:off x="1902691" y="2715491"/>
              <a:ext cx="2059699" cy="369514"/>
            </a:xfrm>
            <a:prstGeom prst="rect">
              <a:avLst/>
            </a:prstGeom>
            <a:solidFill>
              <a:srgbClr val="EEF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DCB75BF9-B266-75D3-3361-5C24FE10EE43}"/>
                </a:ext>
              </a:extLst>
            </p:cNvPr>
            <p:cNvSpPr txBox="1"/>
            <p:nvPr/>
          </p:nvSpPr>
          <p:spPr>
            <a:xfrm>
              <a:off x="1902690" y="2703654"/>
              <a:ext cx="20374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(7) Trả kết quả ký </a:t>
              </a:r>
            </a:p>
            <a:p>
              <a:pPr algn="ctr"/>
              <a:r>
                <a:rPr lang="en-US" sz="10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(Return Signature)</a:t>
              </a:r>
            </a:p>
          </p:txBody>
        </p:sp>
      </p:grp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D5A84B0D-0B39-397E-6EAD-C9B69377CB22}"/>
              </a:ext>
            </a:extLst>
          </p:cNvPr>
          <p:cNvCxnSpPr>
            <a:cxnSpLocks/>
          </p:cNvCxnSpPr>
          <p:nvPr/>
        </p:nvCxnSpPr>
        <p:spPr>
          <a:xfrm flipH="1">
            <a:off x="2133428" y="5840267"/>
            <a:ext cx="2639473" cy="0"/>
          </a:xfrm>
          <a:prstGeom prst="straightConnector1">
            <a:avLst/>
          </a:prstGeom>
          <a:ln w="6350">
            <a:solidFill>
              <a:srgbClr val="19479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3" name="Group 72">
            <a:extLst>
              <a:ext uri="{FF2B5EF4-FFF2-40B4-BE49-F238E27FC236}">
                <a16:creationId xmlns:a16="http://schemas.microsoft.com/office/drawing/2014/main" id="{D6D0159E-5DE0-6771-EF90-12B14B90E6A2}"/>
              </a:ext>
            </a:extLst>
          </p:cNvPr>
          <p:cNvGrpSpPr/>
          <p:nvPr/>
        </p:nvGrpSpPr>
        <p:grpSpPr>
          <a:xfrm>
            <a:off x="2382980" y="5638051"/>
            <a:ext cx="2067864" cy="369514"/>
            <a:chOff x="1894526" y="2715491"/>
            <a:chExt cx="2067864" cy="369514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D747CFBB-19A5-003A-2F3B-8C81033D38AB}"/>
                </a:ext>
              </a:extLst>
            </p:cNvPr>
            <p:cNvSpPr/>
            <p:nvPr/>
          </p:nvSpPr>
          <p:spPr>
            <a:xfrm>
              <a:off x="1902691" y="2715491"/>
              <a:ext cx="2059699" cy="369514"/>
            </a:xfrm>
            <a:prstGeom prst="rect">
              <a:avLst/>
            </a:prstGeom>
            <a:solidFill>
              <a:srgbClr val="EEF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85FA6F7-1D09-229D-70DE-ED182FC533A8}"/>
                </a:ext>
              </a:extLst>
            </p:cNvPr>
            <p:cNvSpPr txBox="1"/>
            <p:nvPr/>
          </p:nvSpPr>
          <p:spPr>
            <a:xfrm>
              <a:off x="1894526" y="2777137"/>
              <a:ext cx="20374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(8) Display result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94244301-6244-6D3B-53B9-FFCBC7BF5DCC}"/>
              </a:ext>
            </a:extLst>
          </p:cNvPr>
          <p:cNvSpPr txBox="1"/>
          <p:nvPr/>
        </p:nvSpPr>
        <p:spPr>
          <a:xfrm>
            <a:off x="3482826" y="6356214"/>
            <a:ext cx="5253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SƠ ĐỒ LUỒNG KÝ SỐ TRÊN TRUSTED SIC</a:t>
            </a:r>
            <a:endParaRPr lang="vi-VN" sz="2000" b="1" dirty="0">
              <a:solidFill>
                <a:schemeClr val="bg1"/>
              </a:solidFill>
              <a:latin typeface="Roboto" pitchFamily="2" charset="0"/>
              <a:ea typeface="Robo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17138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C5433CB-A186-0675-85A8-218175BDDFC2}"/>
              </a:ext>
            </a:extLst>
          </p:cNvPr>
          <p:cNvGrpSpPr/>
          <p:nvPr/>
        </p:nvGrpSpPr>
        <p:grpSpPr>
          <a:xfrm>
            <a:off x="158356" y="165351"/>
            <a:ext cx="6390319" cy="722432"/>
            <a:chOff x="557900" y="1532945"/>
            <a:chExt cx="6390319" cy="722432"/>
          </a:xfrm>
        </p:grpSpPr>
        <p:sp>
          <p:nvSpPr>
            <p:cNvPr id="3" name="Flowchart: Alternate Process 2">
              <a:extLst>
                <a:ext uri="{FF2B5EF4-FFF2-40B4-BE49-F238E27FC236}">
                  <a16:creationId xmlns:a16="http://schemas.microsoft.com/office/drawing/2014/main" id="{DAE41DD9-81CE-CE76-14A2-0BB32A4121D4}"/>
                </a:ext>
              </a:extLst>
            </p:cNvPr>
            <p:cNvSpPr/>
            <p:nvPr/>
          </p:nvSpPr>
          <p:spPr>
            <a:xfrm>
              <a:off x="723514" y="1532945"/>
              <a:ext cx="6187300" cy="722432"/>
            </a:xfrm>
            <a:prstGeom prst="flowChartAlternateProcess">
              <a:avLst/>
            </a:prstGeom>
            <a:solidFill>
              <a:srgbClr val="D0EDFF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868F28D-BC58-8042-FEE9-5F790B2AC9F1}"/>
                </a:ext>
              </a:extLst>
            </p:cNvPr>
            <p:cNvGrpSpPr/>
            <p:nvPr/>
          </p:nvGrpSpPr>
          <p:grpSpPr>
            <a:xfrm>
              <a:off x="557900" y="1532945"/>
              <a:ext cx="650400" cy="722432"/>
              <a:chOff x="828144" y="2242441"/>
              <a:chExt cx="650400" cy="722432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E93882F-7090-81A3-1BFD-F96FF14DD874}"/>
                  </a:ext>
                </a:extLst>
              </p:cNvPr>
              <p:cNvSpPr/>
              <p:nvPr/>
            </p:nvSpPr>
            <p:spPr>
              <a:xfrm>
                <a:off x="828144" y="2484582"/>
                <a:ext cx="292510" cy="480291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7C38CEBE-8FC4-E131-BAE0-6C1CDBAF59F3}"/>
                  </a:ext>
                </a:extLst>
              </p:cNvPr>
              <p:cNvGrpSpPr/>
              <p:nvPr/>
            </p:nvGrpSpPr>
            <p:grpSpPr>
              <a:xfrm>
                <a:off x="893525" y="2242441"/>
                <a:ext cx="585019" cy="630942"/>
                <a:chOff x="556301" y="1532945"/>
                <a:chExt cx="585019" cy="630942"/>
              </a:xfrm>
            </p:grpSpPr>
            <p:sp>
              <p:nvSpPr>
                <p:cNvPr id="8" name="Flowchart: Delay 7">
                  <a:extLst>
                    <a:ext uri="{FF2B5EF4-FFF2-40B4-BE49-F238E27FC236}">
                      <a16:creationId xmlns:a16="http://schemas.microsoft.com/office/drawing/2014/main" id="{536DEE59-230D-1DC9-4EC6-D17956B19E59}"/>
                    </a:ext>
                  </a:extLst>
                </p:cNvPr>
                <p:cNvSpPr/>
                <p:nvPr/>
              </p:nvSpPr>
              <p:spPr>
                <a:xfrm>
                  <a:off x="556301" y="1534380"/>
                  <a:ext cx="585019" cy="628073"/>
                </a:xfrm>
                <a:prstGeom prst="flowChartDelay">
                  <a:avLst/>
                </a:prstGeom>
                <a:solidFill>
                  <a:srgbClr val="19479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2141D527-F3E3-1E05-32A6-D79D62C0C201}"/>
                    </a:ext>
                  </a:extLst>
                </p:cNvPr>
                <p:cNvSpPr txBox="1"/>
                <p:nvPr/>
              </p:nvSpPr>
              <p:spPr>
                <a:xfrm>
                  <a:off x="656534" y="1532945"/>
                  <a:ext cx="384553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500" b="1" dirty="0">
                      <a:solidFill>
                        <a:schemeClr val="bg1"/>
                      </a:solidFill>
                      <a:latin typeface="Roboto" pitchFamily="2" charset="0"/>
                      <a:ea typeface="Roboto" pitchFamily="2" charset="0"/>
                    </a:rPr>
                    <a:t>4</a:t>
                  </a:r>
                  <a:endParaRPr lang="vi-VN" sz="35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endParaRPr>
                </a:p>
              </p:txBody>
            </p:sp>
          </p:grp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BB821D7-9654-F4CF-4E6E-D2C1CAE82866}"/>
                </a:ext>
              </a:extLst>
            </p:cNvPr>
            <p:cNvSpPr txBox="1"/>
            <p:nvPr/>
          </p:nvSpPr>
          <p:spPr>
            <a:xfrm>
              <a:off x="1273681" y="1694106"/>
              <a:ext cx="56745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MÔ HÌNH KINH DOANH &amp; ĐỊNH VỊ THỊ TRƯỜNG</a:t>
              </a:r>
              <a:endParaRPr lang="vi-VN" sz="2000" b="1" dirty="0">
                <a:solidFill>
                  <a:srgbClr val="194794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28EFBBE-DFEB-E1C7-C6A6-1AFDEF7E3B77}"/>
              </a:ext>
            </a:extLst>
          </p:cNvPr>
          <p:cNvGrpSpPr/>
          <p:nvPr/>
        </p:nvGrpSpPr>
        <p:grpSpPr>
          <a:xfrm>
            <a:off x="6744283" y="887783"/>
            <a:ext cx="5306185" cy="1382422"/>
            <a:chOff x="6744283" y="887783"/>
            <a:chExt cx="5306185" cy="1382422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70794A14-9510-765B-538D-B88D92E843AA}"/>
                </a:ext>
              </a:extLst>
            </p:cNvPr>
            <p:cNvGrpSpPr/>
            <p:nvPr/>
          </p:nvGrpSpPr>
          <p:grpSpPr>
            <a:xfrm>
              <a:off x="6744283" y="988828"/>
              <a:ext cx="1059256" cy="1059256"/>
              <a:chOff x="6744283" y="887783"/>
              <a:chExt cx="1059256" cy="1059256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DEBD43E3-2625-59E8-E817-DD2AFA3211B0}"/>
                  </a:ext>
                </a:extLst>
              </p:cNvPr>
              <p:cNvSpPr/>
              <p:nvPr/>
            </p:nvSpPr>
            <p:spPr>
              <a:xfrm>
                <a:off x="6744283" y="887783"/>
                <a:ext cx="1059256" cy="1059256"/>
              </a:xfrm>
              <a:prstGeom prst="roundRect">
                <a:avLst/>
              </a:prstGeom>
              <a:solidFill>
                <a:srgbClr val="EEF9FF"/>
              </a:solidFill>
              <a:ln>
                <a:solidFill>
                  <a:srgbClr val="7DC3F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pic>
            <p:nvPicPr>
              <p:cNvPr id="14" name="Graphic 13" descr="Money with solid fill">
                <a:extLst>
                  <a:ext uri="{FF2B5EF4-FFF2-40B4-BE49-F238E27FC236}">
                    <a16:creationId xmlns:a16="http://schemas.microsoft.com/office/drawing/2014/main" id="{71A6E887-31D6-D2F5-53BC-F34E3EB532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6816711" y="960211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D559DA9-CDB1-6A5A-46B6-F929CD670F39}"/>
                </a:ext>
              </a:extLst>
            </p:cNvPr>
            <p:cNvSpPr txBox="1"/>
            <p:nvPr/>
          </p:nvSpPr>
          <p:spPr>
            <a:xfrm>
              <a:off x="8036552" y="887783"/>
              <a:ext cx="244498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MÔ HÌNH KINH DOANH</a:t>
              </a:r>
              <a:endParaRPr lang="vi-VN" sz="1050" b="1" dirty="0">
                <a:solidFill>
                  <a:srgbClr val="194794"/>
                </a:solidFill>
                <a:latin typeface="Roboto" pitchFamily="2" charset="0"/>
                <a:ea typeface="Roboto" pitchFamily="2" charset="0"/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03DB5E3E-FF98-B83A-193B-4E3686AAB92D}"/>
                </a:ext>
              </a:extLst>
            </p:cNvPr>
            <p:cNvGrpSpPr/>
            <p:nvPr/>
          </p:nvGrpSpPr>
          <p:grpSpPr>
            <a:xfrm>
              <a:off x="8120959" y="1210678"/>
              <a:ext cx="3929509" cy="307778"/>
              <a:chOff x="8120959" y="1210678"/>
              <a:chExt cx="3929509" cy="307778"/>
            </a:xfrm>
          </p:grpSpPr>
          <p:pic>
            <p:nvPicPr>
              <p:cNvPr id="17" name="Graphic 16" descr="Completed with solid fill">
                <a:extLst>
                  <a:ext uri="{FF2B5EF4-FFF2-40B4-BE49-F238E27FC236}">
                    <a16:creationId xmlns:a16="http://schemas.microsoft.com/office/drawing/2014/main" id="{CECB72D8-EEFA-C742-80F4-EACE7E8635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8120959" y="1210678"/>
                <a:ext cx="307778" cy="307778"/>
              </a:xfrm>
              <a:prstGeom prst="rect">
                <a:avLst/>
              </a:prstGeom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FE51474-E34B-6F2F-0F89-7DFBA021DC9D}"/>
                  </a:ext>
                </a:extLst>
              </p:cNvPr>
              <p:cNvSpPr txBox="1"/>
              <p:nvPr/>
            </p:nvSpPr>
            <p:spPr>
              <a:xfrm>
                <a:off x="8428737" y="1226068"/>
                <a:ext cx="362173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Phí phát hành chứng thư số (chia sẻ với CA). 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2412B02-E954-A8B1-D840-D54F70BFA42F}"/>
                </a:ext>
              </a:extLst>
            </p:cNvPr>
            <p:cNvGrpSpPr/>
            <p:nvPr/>
          </p:nvGrpSpPr>
          <p:grpSpPr>
            <a:xfrm>
              <a:off x="8120959" y="1503067"/>
              <a:ext cx="3929509" cy="307778"/>
              <a:chOff x="8120959" y="1210678"/>
              <a:chExt cx="3929509" cy="307778"/>
            </a:xfrm>
          </p:grpSpPr>
          <p:pic>
            <p:nvPicPr>
              <p:cNvPr id="21" name="Graphic 20" descr="Completed with solid fill">
                <a:extLst>
                  <a:ext uri="{FF2B5EF4-FFF2-40B4-BE49-F238E27FC236}">
                    <a16:creationId xmlns:a16="http://schemas.microsoft.com/office/drawing/2014/main" id="{5B451483-EA57-E21A-AE23-BC8DF52267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8120959" y="1210678"/>
                <a:ext cx="307778" cy="307778"/>
              </a:xfrm>
              <a:prstGeom prst="rect">
                <a:avLst/>
              </a:prstGeom>
            </p:spPr>
          </p:pic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1701F46-9C8D-B8CE-61FC-192C383769EC}"/>
                  </a:ext>
                </a:extLst>
              </p:cNvPr>
              <p:cNvSpPr txBox="1"/>
              <p:nvPr/>
            </p:nvSpPr>
            <p:spPr>
              <a:xfrm>
                <a:off x="8428737" y="1226068"/>
                <a:ext cx="362173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Phí giao dịch ký số: per-sign hoặc subscription </a:t>
                </a: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BFD83590-A4E8-C2EB-1AF3-7B59166212F5}"/>
                </a:ext>
              </a:extLst>
            </p:cNvPr>
            <p:cNvGrpSpPr/>
            <p:nvPr/>
          </p:nvGrpSpPr>
          <p:grpSpPr>
            <a:xfrm>
              <a:off x="8120959" y="1793150"/>
              <a:ext cx="3929509" cy="477055"/>
              <a:chOff x="8120959" y="1210678"/>
              <a:chExt cx="3929509" cy="477055"/>
            </a:xfrm>
          </p:grpSpPr>
          <p:pic>
            <p:nvPicPr>
              <p:cNvPr id="24" name="Graphic 23" descr="Completed with solid fill">
                <a:extLst>
                  <a:ext uri="{FF2B5EF4-FFF2-40B4-BE49-F238E27FC236}">
                    <a16:creationId xmlns:a16="http://schemas.microsoft.com/office/drawing/2014/main" id="{F840B2E9-994F-E27D-7AA3-295E8A69A7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8120959" y="1210678"/>
                <a:ext cx="307778" cy="307778"/>
              </a:xfrm>
              <a:prstGeom prst="rect">
                <a:avLst/>
              </a:prstGeom>
            </p:spPr>
          </p:pic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7883786-C385-2866-059F-4894C09D9015}"/>
                  </a:ext>
                </a:extLst>
              </p:cNvPr>
              <p:cNvSpPr txBox="1"/>
              <p:nvPr/>
            </p:nvSpPr>
            <p:spPr>
              <a:xfrm>
                <a:off x="8428737" y="1226068"/>
                <a:ext cx="362173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Dịch vụ giá trị gia tăng: timestamping, long-term validation (LTV), batch signing </a:t>
                </a:r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FB98A08-3A32-02A5-433F-4EEEE328D7F0}"/>
              </a:ext>
            </a:extLst>
          </p:cNvPr>
          <p:cNvGrpSpPr/>
          <p:nvPr/>
        </p:nvGrpSpPr>
        <p:grpSpPr>
          <a:xfrm>
            <a:off x="6744283" y="2625231"/>
            <a:ext cx="5306185" cy="1160301"/>
            <a:chOff x="6744283" y="2625231"/>
            <a:chExt cx="5306185" cy="1160301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B44CEDF-D664-37D9-A572-FE0772470D46}"/>
                </a:ext>
              </a:extLst>
            </p:cNvPr>
            <p:cNvSpPr txBox="1"/>
            <p:nvPr/>
          </p:nvSpPr>
          <p:spPr>
            <a:xfrm>
              <a:off x="8036552" y="2625231"/>
              <a:ext cx="244498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TỐI ƯU CHI PHÍ</a:t>
              </a:r>
              <a:endParaRPr lang="vi-VN" sz="1050" b="1" dirty="0">
                <a:solidFill>
                  <a:srgbClr val="194794"/>
                </a:solidFill>
                <a:latin typeface="Roboto" pitchFamily="2" charset="0"/>
                <a:ea typeface="Roboto" pitchFamily="2" charset="0"/>
              </a:endParaRP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6BCD7BDA-0E6A-FA48-4307-C8CA5A816189}"/>
                </a:ext>
              </a:extLst>
            </p:cNvPr>
            <p:cNvGrpSpPr/>
            <p:nvPr/>
          </p:nvGrpSpPr>
          <p:grpSpPr>
            <a:xfrm>
              <a:off x="8120959" y="2980256"/>
              <a:ext cx="3929509" cy="307778"/>
              <a:chOff x="8120959" y="1210678"/>
              <a:chExt cx="3929509" cy="307778"/>
            </a:xfrm>
          </p:grpSpPr>
          <p:pic>
            <p:nvPicPr>
              <p:cNvPr id="35" name="Graphic 34" descr="Completed with solid fill">
                <a:extLst>
                  <a:ext uri="{FF2B5EF4-FFF2-40B4-BE49-F238E27FC236}">
                    <a16:creationId xmlns:a16="http://schemas.microsoft.com/office/drawing/2014/main" id="{88D340EF-45AD-1C86-59F2-FE831329A4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8120959" y="1210678"/>
                <a:ext cx="307778" cy="307778"/>
              </a:xfrm>
              <a:prstGeom prst="rect">
                <a:avLst/>
              </a:prstGeom>
            </p:spPr>
          </p:pic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451CC41-857A-D181-726C-3EACF6E8C08D}"/>
                  </a:ext>
                </a:extLst>
              </p:cNvPr>
              <p:cNvSpPr txBox="1"/>
              <p:nvPr/>
            </p:nvSpPr>
            <p:spPr>
              <a:xfrm>
                <a:off x="8428737" y="1226068"/>
                <a:ext cx="362173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Không cần token USB, không SMS OTP </a:t>
                </a: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EC88EC9C-8C71-CA42-8403-22FE9D0C084A}"/>
                </a:ext>
              </a:extLst>
            </p:cNvPr>
            <p:cNvGrpSpPr/>
            <p:nvPr/>
          </p:nvGrpSpPr>
          <p:grpSpPr>
            <a:xfrm>
              <a:off x="8120959" y="3270339"/>
              <a:ext cx="3929509" cy="307778"/>
              <a:chOff x="8120959" y="1210678"/>
              <a:chExt cx="3929509" cy="307778"/>
            </a:xfrm>
          </p:grpSpPr>
          <p:pic>
            <p:nvPicPr>
              <p:cNvPr id="38" name="Graphic 37" descr="Completed with solid fill">
                <a:extLst>
                  <a:ext uri="{FF2B5EF4-FFF2-40B4-BE49-F238E27FC236}">
                    <a16:creationId xmlns:a16="http://schemas.microsoft.com/office/drawing/2014/main" id="{D45F7F91-DC85-1FBD-D708-65ACFFFEA6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8120959" y="1210678"/>
                <a:ext cx="307778" cy="307778"/>
              </a:xfrm>
              <a:prstGeom prst="rect">
                <a:avLst/>
              </a:prstGeom>
            </p:spPr>
          </p:pic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1D05AEA4-95FB-641F-2927-929CFFE08634}"/>
                  </a:ext>
                </a:extLst>
              </p:cNvPr>
              <p:cNvSpPr txBox="1"/>
              <p:nvPr/>
            </p:nvSpPr>
            <p:spPr>
              <a:xfrm>
                <a:off x="8428737" y="1226068"/>
                <a:ext cx="362173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Multi-CA adapter cho phép cạnh tranh giá </a:t>
                </a:r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58E6D4B5-0B71-661F-BB7C-1D4CAD487801}"/>
                </a:ext>
              </a:extLst>
            </p:cNvPr>
            <p:cNvGrpSpPr/>
            <p:nvPr/>
          </p:nvGrpSpPr>
          <p:grpSpPr>
            <a:xfrm>
              <a:off x="6744283" y="2726276"/>
              <a:ext cx="1059256" cy="1059256"/>
              <a:chOff x="6744283" y="2681695"/>
              <a:chExt cx="1059256" cy="1059256"/>
            </a:xfrm>
          </p:grpSpPr>
          <p:sp>
            <p:nvSpPr>
              <p:cNvPr id="28" name="Rectangle: Rounded Corners 27">
                <a:extLst>
                  <a:ext uri="{FF2B5EF4-FFF2-40B4-BE49-F238E27FC236}">
                    <a16:creationId xmlns:a16="http://schemas.microsoft.com/office/drawing/2014/main" id="{D7A33AA3-A305-0C5A-8057-44AE381476AF}"/>
                  </a:ext>
                </a:extLst>
              </p:cNvPr>
              <p:cNvSpPr/>
              <p:nvPr/>
            </p:nvSpPr>
            <p:spPr>
              <a:xfrm>
                <a:off x="6744283" y="2681695"/>
                <a:ext cx="1059256" cy="1059256"/>
              </a:xfrm>
              <a:prstGeom prst="roundRect">
                <a:avLst/>
              </a:prstGeom>
              <a:solidFill>
                <a:srgbClr val="EEF9FF"/>
              </a:solidFill>
              <a:ln>
                <a:solidFill>
                  <a:srgbClr val="7DC3FC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pic>
            <p:nvPicPr>
              <p:cNvPr id="41" name="Graphic 40" descr="Label with solid fill">
                <a:extLst>
                  <a:ext uri="{FF2B5EF4-FFF2-40B4-BE49-F238E27FC236}">
                    <a16:creationId xmlns:a16="http://schemas.microsoft.com/office/drawing/2014/main" id="{25F15243-BA51-C76D-FD04-1F6A297548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6816711" y="2754123"/>
                <a:ext cx="914400" cy="914400"/>
              </a:xfrm>
              <a:prstGeom prst="rect">
                <a:avLst/>
              </a:prstGeom>
            </p:spPr>
          </p:pic>
        </p:grp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28D8BFD-73BF-BD2A-F2BA-5DEDD159484F}"/>
              </a:ext>
            </a:extLst>
          </p:cNvPr>
          <p:cNvGrpSpPr/>
          <p:nvPr/>
        </p:nvGrpSpPr>
        <p:grpSpPr>
          <a:xfrm>
            <a:off x="6744283" y="4193401"/>
            <a:ext cx="5306185" cy="1382422"/>
            <a:chOff x="6744283" y="4193401"/>
            <a:chExt cx="5306185" cy="1382422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C97B513-638E-DDC6-3F88-E28A1F299202}"/>
                </a:ext>
              </a:extLst>
            </p:cNvPr>
            <p:cNvSpPr txBox="1"/>
            <p:nvPr/>
          </p:nvSpPr>
          <p:spPr>
            <a:xfrm>
              <a:off x="8036552" y="4193401"/>
              <a:ext cx="244498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4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ĐỊNH VỊ THỊ TRƯỜNG</a:t>
              </a:r>
              <a:endParaRPr lang="vi-VN" sz="1050" b="1" dirty="0">
                <a:solidFill>
                  <a:srgbClr val="194794"/>
                </a:solidFill>
                <a:latin typeface="Roboto" pitchFamily="2" charset="0"/>
                <a:ea typeface="Roboto" pitchFamily="2" charset="0"/>
              </a:endParaRP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ED96C395-CC4E-6CA2-5323-4D71D4C71E1A}"/>
                </a:ext>
              </a:extLst>
            </p:cNvPr>
            <p:cNvGrpSpPr/>
            <p:nvPr/>
          </p:nvGrpSpPr>
          <p:grpSpPr>
            <a:xfrm>
              <a:off x="8120959" y="4516296"/>
              <a:ext cx="3929509" cy="307778"/>
              <a:chOff x="8120959" y="1210678"/>
              <a:chExt cx="3929509" cy="307778"/>
            </a:xfrm>
          </p:grpSpPr>
          <p:pic>
            <p:nvPicPr>
              <p:cNvPr id="45" name="Graphic 44" descr="Completed with solid fill">
                <a:extLst>
                  <a:ext uri="{FF2B5EF4-FFF2-40B4-BE49-F238E27FC236}">
                    <a16:creationId xmlns:a16="http://schemas.microsoft.com/office/drawing/2014/main" id="{53CC063F-B18E-C634-386D-0A8E71A275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8120959" y="1210678"/>
                <a:ext cx="307778" cy="307778"/>
              </a:xfrm>
              <a:prstGeom prst="rect">
                <a:avLst/>
              </a:prstGeom>
            </p:spPr>
          </p:pic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84DCBDC-BC77-539A-074E-089B295969B9}"/>
                  </a:ext>
                </a:extLst>
              </p:cNvPr>
              <p:cNvSpPr txBox="1"/>
              <p:nvPr/>
            </p:nvSpPr>
            <p:spPr>
              <a:xfrm>
                <a:off x="8428737" y="1226068"/>
                <a:ext cx="362173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Aggregator giống payment gateway cho chữ ký số 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09DAC6A3-0603-DC3C-DD87-1942A6F7C008}"/>
                </a:ext>
              </a:extLst>
            </p:cNvPr>
            <p:cNvGrpSpPr/>
            <p:nvPr/>
          </p:nvGrpSpPr>
          <p:grpSpPr>
            <a:xfrm>
              <a:off x="8120959" y="4808685"/>
              <a:ext cx="3929509" cy="307778"/>
              <a:chOff x="8120959" y="1210678"/>
              <a:chExt cx="3929509" cy="307778"/>
            </a:xfrm>
          </p:grpSpPr>
          <p:pic>
            <p:nvPicPr>
              <p:cNvPr id="48" name="Graphic 47" descr="Completed with solid fill">
                <a:extLst>
                  <a:ext uri="{FF2B5EF4-FFF2-40B4-BE49-F238E27FC236}">
                    <a16:creationId xmlns:a16="http://schemas.microsoft.com/office/drawing/2014/main" id="{CAB9EE34-13D0-A1C7-F425-ECA4528CB3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8120959" y="1210678"/>
                <a:ext cx="307778" cy="307778"/>
              </a:xfrm>
              <a:prstGeom prst="rect">
                <a:avLst/>
              </a:prstGeom>
            </p:spPr>
          </p:pic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66FC2D81-8762-C394-E625-A1CC21FDA6F9}"/>
                  </a:ext>
                </a:extLst>
              </p:cNvPr>
              <p:cNvSpPr txBox="1"/>
              <p:nvPr/>
            </p:nvSpPr>
            <p:spPr>
              <a:xfrm>
                <a:off x="8428737" y="1226068"/>
                <a:ext cx="362173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UX duy nhất cho end-user, backend nhiều CA </a:t>
                </a:r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4F95E952-34DA-762D-127B-70A57D6C2F69}"/>
                </a:ext>
              </a:extLst>
            </p:cNvPr>
            <p:cNvGrpSpPr/>
            <p:nvPr/>
          </p:nvGrpSpPr>
          <p:grpSpPr>
            <a:xfrm>
              <a:off x="8120959" y="5098768"/>
              <a:ext cx="3929509" cy="477055"/>
              <a:chOff x="8120959" y="1210678"/>
              <a:chExt cx="3929509" cy="477055"/>
            </a:xfrm>
          </p:grpSpPr>
          <p:pic>
            <p:nvPicPr>
              <p:cNvPr id="51" name="Graphic 50" descr="Completed with solid fill">
                <a:extLst>
                  <a:ext uri="{FF2B5EF4-FFF2-40B4-BE49-F238E27FC236}">
                    <a16:creationId xmlns:a16="http://schemas.microsoft.com/office/drawing/2014/main" id="{83E0C93D-90B3-61EC-E3C8-FA30124C7F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8120959" y="1210678"/>
                <a:ext cx="307778" cy="307778"/>
              </a:xfrm>
              <a:prstGeom prst="rect">
                <a:avLst/>
              </a:prstGeom>
            </p:spPr>
          </p:pic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7FBDC88F-C50A-9B94-21FA-9DC5E7F8CD83}"/>
                  </a:ext>
                </a:extLst>
              </p:cNvPr>
              <p:cNvSpPr txBox="1"/>
              <p:nvPr/>
            </p:nvSpPr>
            <p:spPr>
              <a:xfrm>
                <a:off x="8428737" y="1226068"/>
                <a:ext cx="362173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Khách hàng mục tiêu: ngân hàng, fintech, bảo hiểm, y tế, thương mại điện tử. </a:t>
                </a: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F197844B-5686-DA84-4DEF-08042184E0AC}"/>
                </a:ext>
              </a:extLst>
            </p:cNvPr>
            <p:cNvGrpSpPr/>
            <p:nvPr/>
          </p:nvGrpSpPr>
          <p:grpSpPr>
            <a:xfrm>
              <a:off x="6744283" y="4294446"/>
              <a:ext cx="1059256" cy="1059256"/>
              <a:chOff x="6744283" y="4294446"/>
              <a:chExt cx="1059256" cy="1059256"/>
            </a:xfrm>
          </p:grpSpPr>
          <p:sp>
            <p:nvSpPr>
              <p:cNvPr id="42" name="Rectangle: Rounded Corners 41">
                <a:extLst>
                  <a:ext uri="{FF2B5EF4-FFF2-40B4-BE49-F238E27FC236}">
                    <a16:creationId xmlns:a16="http://schemas.microsoft.com/office/drawing/2014/main" id="{B74988C1-05C7-9857-4BCF-D48C72CA702C}"/>
                  </a:ext>
                </a:extLst>
              </p:cNvPr>
              <p:cNvSpPr/>
              <p:nvPr/>
            </p:nvSpPr>
            <p:spPr>
              <a:xfrm>
                <a:off x="6744283" y="4294446"/>
                <a:ext cx="1059256" cy="1059256"/>
              </a:xfrm>
              <a:prstGeom prst="roundRect">
                <a:avLst/>
              </a:prstGeom>
              <a:solidFill>
                <a:srgbClr val="EEF9FF"/>
              </a:solidFill>
              <a:ln>
                <a:solidFill>
                  <a:srgbClr val="7DC3FC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pic>
            <p:nvPicPr>
              <p:cNvPr id="55" name="Graphic 54" descr="Bar graph with upward trend with solid fill">
                <a:extLst>
                  <a:ext uri="{FF2B5EF4-FFF2-40B4-BE49-F238E27FC236}">
                    <a16:creationId xmlns:a16="http://schemas.microsoft.com/office/drawing/2014/main" id="{74CF3A25-8D63-2DE3-8DEA-5D07A83986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6816711" y="4366874"/>
                <a:ext cx="914400" cy="914400"/>
              </a:xfrm>
              <a:prstGeom prst="rect">
                <a:avLst/>
              </a:prstGeom>
            </p:spPr>
          </p:pic>
        </p:grpSp>
      </p:grp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FD912F4A-903C-9181-1A8A-E6D1C9857717}"/>
              </a:ext>
            </a:extLst>
          </p:cNvPr>
          <p:cNvSpPr/>
          <p:nvPr/>
        </p:nvSpPr>
        <p:spPr>
          <a:xfrm rot="16200000">
            <a:off x="4360611" y="-964342"/>
            <a:ext cx="3195813" cy="12466968"/>
          </a:xfrm>
          <a:custGeom>
            <a:avLst/>
            <a:gdLst>
              <a:gd name="connsiteX0" fmla="*/ 0 w 5839873"/>
              <a:gd name="connsiteY0" fmla="*/ 0 h 6242077"/>
              <a:gd name="connsiteX1" fmla="*/ 5832943 w 5839873"/>
              <a:gd name="connsiteY1" fmla="*/ 0 h 6242077"/>
              <a:gd name="connsiteX2" fmla="*/ 5839873 w 5839873"/>
              <a:gd name="connsiteY2" fmla="*/ 160510 h 6242077"/>
              <a:gd name="connsiteX3" fmla="*/ 5839873 w 5839873"/>
              <a:gd name="connsiteY3" fmla="*/ 4200911 h 6242077"/>
              <a:gd name="connsiteX4" fmla="*/ 4432453 w 5839873"/>
              <a:gd name="connsiteY4" fmla="*/ 6220374 h 6242077"/>
              <a:gd name="connsiteX5" fmla="*/ 4310852 w 5839873"/>
              <a:gd name="connsiteY5" fmla="*/ 6242077 h 6242077"/>
              <a:gd name="connsiteX6" fmla="*/ 0 w 5839873"/>
              <a:gd name="connsiteY6" fmla="*/ 6242077 h 6242077"/>
              <a:gd name="csX0" fmla="*/ 0 w 22408552"/>
              <a:gd name="csY0" fmla="*/ 140779 h 6382856"/>
              <a:gd name="csX1" fmla="*/ 5832943 w 22408552"/>
              <a:gd name="csY1" fmla="*/ 140779 h 6382856"/>
              <a:gd name="csX2" fmla="*/ 22408549 w 22408552"/>
              <a:gd name="csY2" fmla="*/ 0 h 6382856"/>
              <a:gd name="csX3" fmla="*/ 5839873 w 22408552"/>
              <a:gd name="csY3" fmla="*/ 4341690 h 6382856"/>
              <a:gd name="csX4" fmla="*/ 4432453 w 22408552"/>
              <a:gd name="csY4" fmla="*/ 6361153 h 6382856"/>
              <a:gd name="csX5" fmla="*/ 4310852 w 22408552"/>
              <a:gd name="csY5" fmla="*/ 6382856 h 6382856"/>
              <a:gd name="csX6" fmla="*/ 0 w 22408552"/>
              <a:gd name="csY6" fmla="*/ 6382856 h 6382856"/>
              <a:gd name="csX7" fmla="*/ 0 w 22408552"/>
              <a:gd name="csY7" fmla="*/ 140779 h 63828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22408552" h="6382856">
                <a:moveTo>
                  <a:pt x="0" y="140779"/>
                </a:moveTo>
                <a:lnTo>
                  <a:pt x="5832943" y="140779"/>
                </a:lnTo>
                <a:lnTo>
                  <a:pt x="22408549" y="0"/>
                </a:lnTo>
                <a:cubicBezTo>
                  <a:pt x="22408549" y="1346800"/>
                  <a:pt x="5839873" y="2994890"/>
                  <a:pt x="5839873" y="4341690"/>
                </a:cubicBezTo>
                <a:cubicBezTo>
                  <a:pt x="5839873" y="5337831"/>
                  <a:pt x="5235665" y="6168940"/>
                  <a:pt x="4432453" y="6361153"/>
                </a:cubicBezTo>
                <a:lnTo>
                  <a:pt x="4310852" y="6382856"/>
                </a:lnTo>
                <a:lnTo>
                  <a:pt x="0" y="6382856"/>
                </a:lnTo>
                <a:lnTo>
                  <a:pt x="0" y="140779"/>
                </a:lnTo>
                <a:close/>
              </a:path>
            </a:pathLst>
          </a:custGeom>
          <a:gradFill>
            <a:gsLst>
              <a:gs pos="14000">
                <a:srgbClr val="194794"/>
              </a:gs>
              <a:gs pos="90000">
                <a:srgbClr val="0070C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pic>
        <p:nvPicPr>
          <p:cNvPr id="11" name="Picture 10" descr="A couple of people sitting on large tablets&#10;&#10;AI-generated content may be incorrect.">
            <a:extLst>
              <a:ext uri="{FF2B5EF4-FFF2-40B4-BE49-F238E27FC236}">
                <a16:creationId xmlns:a16="http://schemas.microsoft.com/office/drawing/2014/main" id="{B5D78E4D-F5DB-3305-352A-45B704E8E43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2401" y="1201923"/>
            <a:ext cx="7274118" cy="4654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890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using a computer&#10;&#10;AI-generated content may be incorrect.">
            <a:extLst>
              <a:ext uri="{FF2B5EF4-FFF2-40B4-BE49-F238E27FC236}">
                <a16:creationId xmlns:a16="http://schemas.microsoft.com/office/drawing/2014/main" id="{9EEAE6AA-269B-35E7-3073-8A71BECC728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864" y="411513"/>
            <a:ext cx="8537419" cy="5626729"/>
          </a:xfrm>
          <a:prstGeom prst="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C7C7039-66F8-7CD0-BF87-35127F31FE6D}"/>
              </a:ext>
            </a:extLst>
          </p:cNvPr>
          <p:cNvSpPr/>
          <p:nvPr/>
        </p:nvSpPr>
        <p:spPr>
          <a:xfrm flipH="1">
            <a:off x="7469107" y="587954"/>
            <a:ext cx="4722891" cy="5251009"/>
          </a:xfrm>
          <a:custGeom>
            <a:avLst/>
            <a:gdLst>
              <a:gd name="connsiteX0" fmla="*/ 0 w 5839873"/>
              <a:gd name="connsiteY0" fmla="*/ 0 h 6242077"/>
              <a:gd name="connsiteX1" fmla="*/ 5832943 w 5839873"/>
              <a:gd name="connsiteY1" fmla="*/ 0 h 6242077"/>
              <a:gd name="connsiteX2" fmla="*/ 5839873 w 5839873"/>
              <a:gd name="connsiteY2" fmla="*/ 160510 h 6242077"/>
              <a:gd name="connsiteX3" fmla="*/ 5839873 w 5839873"/>
              <a:gd name="connsiteY3" fmla="*/ 4200911 h 6242077"/>
              <a:gd name="connsiteX4" fmla="*/ 4432453 w 5839873"/>
              <a:gd name="connsiteY4" fmla="*/ 6220374 h 6242077"/>
              <a:gd name="connsiteX5" fmla="*/ 4310852 w 5839873"/>
              <a:gd name="connsiteY5" fmla="*/ 6242077 h 6242077"/>
              <a:gd name="connsiteX6" fmla="*/ 0 w 5839873"/>
              <a:gd name="connsiteY6" fmla="*/ 6242077 h 6242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39873" h="6242077">
                <a:moveTo>
                  <a:pt x="0" y="0"/>
                </a:moveTo>
                <a:lnTo>
                  <a:pt x="5832943" y="0"/>
                </a:lnTo>
                <a:lnTo>
                  <a:pt x="5839873" y="160510"/>
                </a:lnTo>
                <a:lnTo>
                  <a:pt x="5839873" y="4200911"/>
                </a:lnTo>
                <a:cubicBezTo>
                  <a:pt x="5839873" y="5197052"/>
                  <a:pt x="5235665" y="6028161"/>
                  <a:pt x="4432453" y="6220374"/>
                </a:cubicBezTo>
                <a:lnTo>
                  <a:pt x="4310852" y="6242077"/>
                </a:lnTo>
                <a:lnTo>
                  <a:pt x="0" y="6242077"/>
                </a:lnTo>
                <a:close/>
              </a:path>
            </a:pathLst>
          </a:custGeom>
          <a:gradFill>
            <a:gsLst>
              <a:gs pos="0">
                <a:srgbClr val="194794"/>
              </a:gs>
              <a:gs pos="71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98000">
                <a:srgbClr val="19479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sp>
        <p:nvSpPr>
          <p:cNvPr id="21" name="Flowchart: Delay 20">
            <a:extLst>
              <a:ext uri="{FF2B5EF4-FFF2-40B4-BE49-F238E27FC236}">
                <a16:creationId xmlns:a16="http://schemas.microsoft.com/office/drawing/2014/main" id="{3F456824-8596-7131-CD89-2978E67A781E}"/>
              </a:ext>
            </a:extLst>
          </p:cNvPr>
          <p:cNvSpPr/>
          <p:nvPr/>
        </p:nvSpPr>
        <p:spPr>
          <a:xfrm>
            <a:off x="7335034" y="458115"/>
            <a:ext cx="585019" cy="628073"/>
          </a:xfrm>
          <a:prstGeom prst="flowChartDelay">
            <a:avLst/>
          </a:prstGeom>
          <a:solidFill>
            <a:srgbClr val="E5F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7812F8B-5DA6-C03B-2F61-9EFDA14D12C8}"/>
              </a:ext>
            </a:extLst>
          </p:cNvPr>
          <p:cNvSpPr txBox="1"/>
          <p:nvPr/>
        </p:nvSpPr>
        <p:spPr>
          <a:xfrm>
            <a:off x="8437828" y="1352617"/>
            <a:ext cx="34838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BỨC TRANH TỔNG QUAN</a:t>
            </a:r>
            <a:endParaRPr lang="vi-VN" sz="4000" dirty="0">
              <a:solidFill>
                <a:schemeClr val="bg1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731C805-0D2D-D3D9-CC62-5E1AB255B8B7}"/>
              </a:ext>
            </a:extLst>
          </p:cNvPr>
          <p:cNvSpPr txBox="1"/>
          <p:nvPr/>
        </p:nvSpPr>
        <p:spPr>
          <a:xfrm>
            <a:off x="9756018" y="2560315"/>
            <a:ext cx="5739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&amp;</a:t>
            </a:r>
            <a:endParaRPr lang="vi-VN" sz="4000" dirty="0">
              <a:solidFill>
                <a:schemeClr val="bg1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54B6F24-B9DD-5207-6C6C-5F07A135DFD7}"/>
              </a:ext>
            </a:extLst>
          </p:cNvPr>
          <p:cNvSpPr/>
          <p:nvPr/>
        </p:nvSpPr>
        <p:spPr>
          <a:xfrm>
            <a:off x="7595857" y="1"/>
            <a:ext cx="841972" cy="81975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17DEDAC-F65B-4313-9731-7F691A1DA3C7}"/>
              </a:ext>
            </a:extLst>
          </p:cNvPr>
          <p:cNvSpPr txBox="1"/>
          <p:nvPr/>
        </p:nvSpPr>
        <p:spPr>
          <a:xfrm>
            <a:off x="8019573" y="300938"/>
            <a:ext cx="3845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5</a:t>
            </a:r>
            <a:endParaRPr lang="vi-VN" sz="6000" b="1" dirty="0">
              <a:solidFill>
                <a:schemeClr val="bg1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BF5AF27-5773-F2FE-619F-8CF001FFFEF6}"/>
              </a:ext>
            </a:extLst>
          </p:cNvPr>
          <p:cNvSpPr txBox="1"/>
          <p:nvPr/>
        </p:nvSpPr>
        <p:spPr>
          <a:xfrm rot="20898241">
            <a:off x="8019573" y="4416478"/>
            <a:ext cx="573986" cy="707886"/>
          </a:xfrm>
          <a:prstGeom prst="rect">
            <a:avLst/>
          </a:prstGeom>
          <a:solidFill>
            <a:srgbClr val="E5F6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194794"/>
                </a:solidFill>
                <a:latin typeface="Roboto" pitchFamily="2" charset="0"/>
                <a:ea typeface="Roboto" pitchFamily="2" charset="0"/>
              </a:rPr>
              <a:t>S</a:t>
            </a:r>
            <a:endParaRPr lang="vi-VN" sz="4000" b="1" dirty="0">
              <a:solidFill>
                <a:srgbClr val="194794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4A5DFC0-08FF-E67B-70E0-C9A80421A043}"/>
              </a:ext>
            </a:extLst>
          </p:cNvPr>
          <p:cNvSpPr txBox="1"/>
          <p:nvPr/>
        </p:nvSpPr>
        <p:spPr>
          <a:xfrm rot="21132168">
            <a:off x="9189154" y="4312680"/>
            <a:ext cx="573986" cy="707886"/>
          </a:xfrm>
          <a:prstGeom prst="rect">
            <a:avLst/>
          </a:prstGeom>
          <a:solidFill>
            <a:srgbClr val="E5F6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194794"/>
                </a:solidFill>
                <a:latin typeface="Roboto" pitchFamily="2" charset="0"/>
                <a:ea typeface="Roboto" pitchFamily="2" charset="0"/>
              </a:rPr>
              <a:t>W</a:t>
            </a:r>
            <a:endParaRPr lang="vi-VN" sz="4000" b="1" dirty="0">
              <a:solidFill>
                <a:srgbClr val="194794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4B8D082-E4A9-5941-573C-B9521FC4DE36}"/>
              </a:ext>
            </a:extLst>
          </p:cNvPr>
          <p:cNvSpPr txBox="1"/>
          <p:nvPr/>
        </p:nvSpPr>
        <p:spPr>
          <a:xfrm>
            <a:off x="10266204" y="4294553"/>
            <a:ext cx="573986" cy="707886"/>
          </a:xfrm>
          <a:prstGeom prst="rect">
            <a:avLst/>
          </a:prstGeom>
          <a:solidFill>
            <a:srgbClr val="E5F6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194794"/>
                </a:solidFill>
                <a:latin typeface="Roboto" pitchFamily="2" charset="0"/>
                <a:ea typeface="Roboto" pitchFamily="2" charset="0"/>
              </a:rPr>
              <a:t>O</a:t>
            </a:r>
            <a:endParaRPr lang="vi-VN" sz="4000" b="1" dirty="0">
              <a:solidFill>
                <a:srgbClr val="194794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13BF353-9AC8-482E-DD81-C7619F97A32D}"/>
              </a:ext>
            </a:extLst>
          </p:cNvPr>
          <p:cNvSpPr txBox="1"/>
          <p:nvPr/>
        </p:nvSpPr>
        <p:spPr>
          <a:xfrm rot="1052346">
            <a:off x="11459222" y="4386504"/>
            <a:ext cx="573986" cy="707886"/>
          </a:xfrm>
          <a:prstGeom prst="rect">
            <a:avLst/>
          </a:prstGeom>
          <a:solidFill>
            <a:srgbClr val="E5F6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194794"/>
                </a:solidFill>
                <a:latin typeface="Roboto" pitchFamily="2" charset="0"/>
                <a:ea typeface="Roboto" pitchFamily="2" charset="0"/>
              </a:rPr>
              <a:t>T</a:t>
            </a:r>
            <a:endParaRPr lang="vi-VN" sz="4000" b="1" dirty="0">
              <a:solidFill>
                <a:srgbClr val="194794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3451D002-9E41-D337-8D9D-0BEF01691F36}"/>
              </a:ext>
            </a:extLst>
          </p:cNvPr>
          <p:cNvSpPr/>
          <p:nvPr/>
        </p:nvSpPr>
        <p:spPr>
          <a:xfrm>
            <a:off x="8779646" y="4666623"/>
            <a:ext cx="243847" cy="24384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0C372FCE-39B7-3DD2-0357-4543F5C9FFA0}"/>
              </a:ext>
            </a:extLst>
          </p:cNvPr>
          <p:cNvSpPr/>
          <p:nvPr/>
        </p:nvSpPr>
        <p:spPr>
          <a:xfrm>
            <a:off x="9896132" y="4422776"/>
            <a:ext cx="243847" cy="24384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700E41F9-8089-DCC4-BA0C-CC0ED42528D5}"/>
              </a:ext>
            </a:extLst>
          </p:cNvPr>
          <p:cNvSpPr/>
          <p:nvPr/>
        </p:nvSpPr>
        <p:spPr>
          <a:xfrm>
            <a:off x="11055016" y="4544699"/>
            <a:ext cx="243847" cy="24384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F6F664F-FFB0-1B77-8688-EF5F00BBE39D}"/>
              </a:ext>
            </a:extLst>
          </p:cNvPr>
          <p:cNvSpPr txBox="1"/>
          <p:nvPr/>
        </p:nvSpPr>
        <p:spPr>
          <a:xfrm>
            <a:off x="8524264" y="3238900"/>
            <a:ext cx="34838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PHÂN TÍCH</a:t>
            </a:r>
            <a:endParaRPr lang="vi-VN" sz="4000" dirty="0">
              <a:solidFill>
                <a:schemeClr val="bg1"/>
              </a:solidFill>
              <a:latin typeface="Roboto" pitchFamily="2" charset="0"/>
              <a:ea typeface="Robo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45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7007596-3C7A-09FA-FE36-5E9D74E46738}"/>
              </a:ext>
            </a:extLst>
          </p:cNvPr>
          <p:cNvSpPr/>
          <p:nvPr/>
        </p:nvSpPr>
        <p:spPr>
          <a:xfrm rot="10800000" flipH="1">
            <a:off x="0" y="-1"/>
            <a:ext cx="12192000" cy="1683946"/>
          </a:xfrm>
          <a:custGeom>
            <a:avLst/>
            <a:gdLst>
              <a:gd name="csX0" fmla="*/ 4169121 w 8338242"/>
              <a:gd name="csY0" fmla="*/ 0 h 4182701"/>
              <a:gd name="csX1" fmla="*/ 8338242 w 8338242"/>
              <a:gd name="csY1" fmla="*/ 4169121 h 4182701"/>
              <a:gd name="csX2" fmla="*/ 8337899 w 8338242"/>
              <a:gd name="csY2" fmla="*/ 4182701 h 4182701"/>
              <a:gd name="csX3" fmla="*/ 344 w 8338242"/>
              <a:gd name="csY3" fmla="*/ 4182701 h 4182701"/>
              <a:gd name="csX4" fmla="*/ 0 w 8338242"/>
              <a:gd name="csY4" fmla="*/ 4169121 h 4182701"/>
              <a:gd name="csX5" fmla="*/ 4169121 w 8338242"/>
              <a:gd name="csY5" fmla="*/ 0 h 41827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338242" h="4182701">
                <a:moveTo>
                  <a:pt x="4169121" y="0"/>
                </a:moveTo>
                <a:cubicBezTo>
                  <a:pt x="6471663" y="0"/>
                  <a:pt x="8338242" y="1866579"/>
                  <a:pt x="8338242" y="4169121"/>
                </a:cubicBezTo>
                <a:lnTo>
                  <a:pt x="8337899" y="4182701"/>
                </a:lnTo>
                <a:lnTo>
                  <a:pt x="344" y="4182701"/>
                </a:lnTo>
                <a:lnTo>
                  <a:pt x="0" y="4169121"/>
                </a:lnTo>
                <a:cubicBezTo>
                  <a:pt x="0" y="1866579"/>
                  <a:pt x="1866579" y="0"/>
                  <a:pt x="4169121" y="0"/>
                </a:cubicBezTo>
                <a:close/>
              </a:path>
            </a:pathLst>
          </a:custGeom>
          <a:blipFill dpi="0" rotWithShape="1">
            <a:blip r:embed="rId3">
              <a:alphaModFix amt="48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5B47918F-B78D-8876-B75B-148E1AACAB61}"/>
              </a:ext>
            </a:extLst>
          </p:cNvPr>
          <p:cNvSpPr/>
          <p:nvPr/>
        </p:nvSpPr>
        <p:spPr>
          <a:xfrm rot="10800000">
            <a:off x="0" y="-12643"/>
            <a:ext cx="12192000" cy="1683946"/>
          </a:xfrm>
          <a:custGeom>
            <a:avLst/>
            <a:gdLst>
              <a:gd name="csX0" fmla="*/ 4169121 w 8338242"/>
              <a:gd name="csY0" fmla="*/ 0 h 4182701"/>
              <a:gd name="csX1" fmla="*/ 8338242 w 8338242"/>
              <a:gd name="csY1" fmla="*/ 4169121 h 4182701"/>
              <a:gd name="csX2" fmla="*/ 8337899 w 8338242"/>
              <a:gd name="csY2" fmla="*/ 4182701 h 4182701"/>
              <a:gd name="csX3" fmla="*/ 344 w 8338242"/>
              <a:gd name="csY3" fmla="*/ 4182701 h 4182701"/>
              <a:gd name="csX4" fmla="*/ 0 w 8338242"/>
              <a:gd name="csY4" fmla="*/ 4169121 h 4182701"/>
              <a:gd name="csX5" fmla="*/ 4169121 w 8338242"/>
              <a:gd name="csY5" fmla="*/ 0 h 41827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338242" h="4182701">
                <a:moveTo>
                  <a:pt x="4169121" y="0"/>
                </a:moveTo>
                <a:cubicBezTo>
                  <a:pt x="6471663" y="0"/>
                  <a:pt x="8338242" y="1866579"/>
                  <a:pt x="8338242" y="4169121"/>
                </a:cubicBezTo>
                <a:lnTo>
                  <a:pt x="8337899" y="4182701"/>
                </a:lnTo>
                <a:lnTo>
                  <a:pt x="344" y="4182701"/>
                </a:lnTo>
                <a:lnTo>
                  <a:pt x="0" y="4169121"/>
                </a:lnTo>
                <a:cubicBezTo>
                  <a:pt x="0" y="1866579"/>
                  <a:pt x="1866579" y="0"/>
                  <a:pt x="4169121" y="0"/>
                </a:cubicBezTo>
                <a:close/>
              </a:path>
            </a:pathLst>
          </a:custGeom>
          <a:solidFill>
            <a:srgbClr val="194794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2E244C3-0A84-3B08-4375-D202DD0473CC}"/>
              </a:ext>
            </a:extLst>
          </p:cNvPr>
          <p:cNvGrpSpPr/>
          <p:nvPr/>
        </p:nvGrpSpPr>
        <p:grpSpPr>
          <a:xfrm>
            <a:off x="3055855" y="772539"/>
            <a:ext cx="1578609" cy="1332569"/>
            <a:chOff x="2559715" y="925453"/>
            <a:chExt cx="1578609" cy="1332569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61714967-9C63-AA4F-669D-7F5B2BC4F232}"/>
                </a:ext>
              </a:extLst>
            </p:cNvPr>
            <p:cNvSpPr/>
            <p:nvPr/>
          </p:nvSpPr>
          <p:spPr>
            <a:xfrm>
              <a:off x="2629020" y="1358022"/>
              <a:ext cx="1440000" cy="900000"/>
            </a:xfrm>
            <a:prstGeom prst="roundRect">
              <a:avLst/>
            </a:prstGeom>
            <a:solidFill>
              <a:srgbClr val="EEF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24D51A6-4273-21B4-74A8-6AA9FF870457}"/>
                </a:ext>
              </a:extLst>
            </p:cNvPr>
            <p:cNvGrpSpPr/>
            <p:nvPr/>
          </p:nvGrpSpPr>
          <p:grpSpPr>
            <a:xfrm>
              <a:off x="2984022" y="925453"/>
              <a:ext cx="742384" cy="830997"/>
              <a:chOff x="3023858" y="832918"/>
              <a:chExt cx="742384" cy="830997"/>
            </a:xfrm>
          </p:grpSpPr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F41F1BAD-D5C2-20F8-3445-D183B09E7A2B}"/>
                  </a:ext>
                </a:extLst>
              </p:cNvPr>
              <p:cNvSpPr/>
              <p:nvPr/>
            </p:nvSpPr>
            <p:spPr>
              <a:xfrm>
                <a:off x="3023858" y="877224"/>
                <a:ext cx="742384" cy="742384"/>
              </a:xfrm>
              <a:prstGeom prst="ellipse">
                <a:avLst/>
              </a:prstGeom>
              <a:solidFill>
                <a:srgbClr val="76C1F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b="1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68653B5-612E-0D3E-111A-79DE3DC21D27}"/>
                  </a:ext>
                </a:extLst>
              </p:cNvPr>
              <p:cNvSpPr txBox="1"/>
              <p:nvPr/>
            </p:nvSpPr>
            <p:spPr>
              <a:xfrm>
                <a:off x="3081014" y="832918"/>
                <a:ext cx="62807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4800" b="1" dirty="0">
                    <a:solidFill>
                      <a:srgbClr val="EEF9FF"/>
                    </a:solidFill>
                    <a:latin typeface="Roboto" pitchFamily="2" charset="0"/>
                    <a:ea typeface="Roboto" pitchFamily="2" charset="0"/>
                  </a:rPr>
                  <a:t>A</a:t>
                </a: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E582F3B-DFD6-F612-29E5-0FC3F1F2ECFA}"/>
                </a:ext>
              </a:extLst>
            </p:cNvPr>
            <p:cNvSpPr txBox="1"/>
            <p:nvPr/>
          </p:nvSpPr>
          <p:spPr>
            <a:xfrm>
              <a:off x="2559715" y="1747361"/>
              <a:ext cx="15786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4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WEB-BASED SIC</a:t>
              </a:r>
              <a:endParaRPr lang="vi-VN" sz="1050" b="1" dirty="0">
                <a:solidFill>
                  <a:srgbClr val="194794"/>
                </a:solidFill>
                <a:latin typeface="Roboto" pitchFamily="2" charset="0"/>
                <a:ea typeface="Roboto" pitchFamily="2" charset="0"/>
              </a:endParaRPr>
            </a:p>
          </p:txBody>
        </p:sp>
        <p:pic>
          <p:nvPicPr>
            <p:cNvPr id="21" name="Graphic 20" descr="Internet with solid fill">
              <a:extLst>
                <a:ext uri="{FF2B5EF4-FFF2-40B4-BE49-F238E27FC236}">
                  <a16:creationId xmlns:a16="http://schemas.microsoft.com/office/drawing/2014/main" id="{0C6B1AE8-A288-31F9-1DE4-AC48311F89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560859" y="1332736"/>
              <a:ext cx="457200" cy="457200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1E7120C-E51B-78EB-662E-18EF3B31D052}"/>
              </a:ext>
            </a:extLst>
          </p:cNvPr>
          <p:cNvGrpSpPr/>
          <p:nvPr/>
        </p:nvGrpSpPr>
        <p:grpSpPr>
          <a:xfrm>
            <a:off x="5691771" y="751453"/>
            <a:ext cx="1578609" cy="1390426"/>
            <a:chOff x="5277521" y="1224141"/>
            <a:chExt cx="1578609" cy="1390426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7A11F903-4845-829F-9A25-FE53218D60DF}"/>
                </a:ext>
              </a:extLst>
            </p:cNvPr>
            <p:cNvSpPr/>
            <p:nvPr/>
          </p:nvSpPr>
          <p:spPr>
            <a:xfrm>
              <a:off x="5346825" y="1714567"/>
              <a:ext cx="1440000" cy="900000"/>
            </a:xfrm>
            <a:prstGeom prst="roundRect">
              <a:avLst/>
            </a:prstGeom>
            <a:solidFill>
              <a:srgbClr val="EEF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23AD8808-9D97-3A44-9ADE-7B3F94B391E6}"/>
                </a:ext>
              </a:extLst>
            </p:cNvPr>
            <p:cNvGrpSpPr/>
            <p:nvPr/>
          </p:nvGrpSpPr>
          <p:grpSpPr>
            <a:xfrm>
              <a:off x="5695634" y="1224141"/>
              <a:ext cx="742384" cy="830997"/>
              <a:chOff x="5600323" y="1224141"/>
              <a:chExt cx="742384" cy="830997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2CCF2170-79EF-DB19-C0E2-CA6DCEDDF19A}"/>
                  </a:ext>
                </a:extLst>
              </p:cNvPr>
              <p:cNvSpPr/>
              <p:nvPr/>
            </p:nvSpPr>
            <p:spPr>
              <a:xfrm>
                <a:off x="5600323" y="1268447"/>
                <a:ext cx="742384" cy="742384"/>
              </a:xfrm>
              <a:prstGeom prst="ellipse">
                <a:avLst/>
              </a:prstGeom>
              <a:solidFill>
                <a:srgbClr val="76C1F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35D0559-B249-C454-EDA5-6CEB1CF2695E}"/>
                  </a:ext>
                </a:extLst>
              </p:cNvPr>
              <p:cNvSpPr txBox="1"/>
              <p:nvPr/>
            </p:nvSpPr>
            <p:spPr>
              <a:xfrm>
                <a:off x="5657479" y="1224141"/>
                <a:ext cx="62807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4800" b="1" dirty="0">
                    <a:solidFill>
                      <a:srgbClr val="EEF9FF"/>
                    </a:solidFill>
                    <a:latin typeface="Roboto" pitchFamily="2" charset="0"/>
                    <a:ea typeface="Roboto" pitchFamily="2" charset="0"/>
                  </a:rPr>
                  <a:t>B</a:t>
                </a:r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56845B8-68D4-0654-BB84-5A1F7E4C2ED6}"/>
                </a:ext>
              </a:extLst>
            </p:cNvPr>
            <p:cNvSpPr txBox="1"/>
            <p:nvPr/>
          </p:nvSpPr>
          <p:spPr>
            <a:xfrm>
              <a:off x="5277521" y="2012340"/>
              <a:ext cx="157860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4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VNeID RSHUB</a:t>
              </a:r>
            </a:p>
            <a:p>
              <a:pPr algn="ctr"/>
              <a:r>
                <a:rPr lang="vi-VN" sz="14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(Chính phủ)</a:t>
              </a:r>
              <a:endParaRPr lang="vi-VN" sz="1050" b="1" dirty="0">
                <a:solidFill>
                  <a:srgbClr val="194794"/>
                </a:solidFill>
                <a:latin typeface="Roboto" pitchFamily="2" charset="0"/>
                <a:ea typeface="Roboto" pitchFamily="2" charset="0"/>
              </a:endParaRPr>
            </a:p>
          </p:txBody>
        </p:sp>
        <p:pic>
          <p:nvPicPr>
            <p:cNvPr id="24" name="Graphic 23" descr="Bank with solid fill">
              <a:extLst>
                <a:ext uri="{FF2B5EF4-FFF2-40B4-BE49-F238E27FC236}">
                  <a16:creationId xmlns:a16="http://schemas.microsoft.com/office/drawing/2014/main" id="{A02545F7-0234-31F2-58C6-14A769FE3A6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288796" y="1637783"/>
              <a:ext cx="421632" cy="421632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CAF69E0-C7C1-4D94-1AEF-0FAB8F4FC8CE}"/>
              </a:ext>
            </a:extLst>
          </p:cNvPr>
          <p:cNvGrpSpPr/>
          <p:nvPr/>
        </p:nvGrpSpPr>
        <p:grpSpPr>
          <a:xfrm>
            <a:off x="8476103" y="707372"/>
            <a:ext cx="1578609" cy="1397736"/>
            <a:chOff x="7853986" y="998352"/>
            <a:chExt cx="1578609" cy="1397736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6AF20903-B659-1647-B8BC-F9F0726BA408}"/>
                </a:ext>
              </a:extLst>
            </p:cNvPr>
            <p:cNvSpPr/>
            <p:nvPr/>
          </p:nvSpPr>
          <p:spPr>
            <a:xfrm>
              <a:off x="7923291" y="1496088"/>
              <a:ext cx="1440000" cy="900000"/>
            </a:xfrm>
            <a:prstGeom prst="roundRect">
              <a:avLst/>
            </a:prstGeom>
            <a:solidFill>
              <a:srgbClr val="EEF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DE6CECDC-EF15-69C8-506D-BEAB92E043F5}"/>
                </a:ext>
              </a:extLst>
            </p:cNvPr>
            <p:cNvGrpSpPr/>
            <p:nvPr/>
          </p:nvGrpSpPr>
          <p:grpSpPr>
            <a:xfrm>
              <a:off x="8272099" y="998352"/>
              <a:ext cx="742384" cy="830997"/>
              <a:chOff x="8176788" y="998352"/>
              <a:chExt cx="742384" cy="830997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E9EF4201-26E9-681C-D1C5-7B423BD2209C}"/>
                  </a:ext>
                </a:extLst>
              </p:cNvPr>
              <p:cNvSpPr/>
              <p:nvPr/>
            </p:nvSpPr>
            <p:spPr>
              <a:xfrm>
                <a:off x="8176788" y="1042658"/>
                <a:ext cx="742384" cy="742384"/>
              </a:xfrm>
              <a:prstGeom prst="ellipse">
                <a:avLst/>
              </a:prstGeom>
              <a:solidFill>
                <a:srgbClr val="76C1F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6A1F8C1-5575-A24A-B1BD-F1D73B5957E1}"/>
                  </a:ext>
                </a:extLst>
              </p:cNvPr>
              <p:cNvSpPr txBox="1"/>
              <p:nvPr/>
            </p:nvSpPr>
            <p:spPr>
              <a:xfrm>
                <a:off x="8233944" y="998352"/>
                <a:ext cx="62807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4800" b="1" dirty="0">
                    <a:solidFill>
                      <a:srgbClr val="EEF9FF"/>
                    </a:solidFill>
                    <a:latin typeface="Roboto" pitchFamily="2" charset="0"/>
                    <a:ea typeface="Roboto" pitchFamily="2" charset="0"/>
                  </a:rPr>
                  <a:t>C</a:t>
                </a: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FB6BB3B-9D7E-F68D-3617-87905D69C887}"/>
                </a:ext>
              </a:extLst>
            </p:cNvPr>
            <p:cNvSpPr txBox="1"/>
            <p:nvPr/>
          </p:nvSpPr>
          <p:spPr>
            <a:xfrm>
              <a:off x="7853986" y="1828955"/>
              <a:ext cx="157860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4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APP RIÊNG CỦA TỪNG CA</a:t>
              </a:r>
              <a:endParaRPr lang="vi-VN" sz="1050" b="1" dirty="0">
                <a:solidFill>
                  <a:srgbClr val="194794"/>
                </a:solidFill>
                <a:latin typeface="Roboto" pitchFamily="2" charset="0"/>
                <a:ea typeface="Roboto" pitchFamily="2" charset="0"/>
              </a:endParaRPr>
            </a:p>
          </p:txBody>
        </p:sp>
        <p:pic>
          <p:nvPicPr>
            <p:cNvPr id="26" name="Graphic 25" descr="Smart Phone with solid fill">
              <a:extLst>
                <a:ext uri="{FF2B5EF4-FFF2-40B4-BE49-F238E27FC236}">
                  <a16:creationId xmlns:a16="http://schemas.microsoft.com/office/drawing/2014/main" id="{A3297857-A3C3-71DF-48BA-CD99388D1C2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880473" y="1332736"/>
              <a:ext cx="457200" cy="457200"/>
            </a:xfrm>
            <a:prstGeom prst="rect">
              <a:avLst/>
            </a:prstGeom>
          </p:spPr>
        </p:pic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7B7E07F-9245-8AFD-5246-FD62F559C5D3}"/>
              </a:ext>
            </a:extLst>
          </p:cNvPr>
          <p:cNvGrpSpPr/>
          <p:nvPr/>
        </p:nvGrpSpPr>
        <p:grpSpPr>
          <a:xfrm>
            <a:off x="515158" y="6930198"/>
            <a:ext cx="9817916" cy="914400"/>
            <a:chOff x="507998" y="2599811"/>
            <a:chExt cx="9817916" cy="914400"/>
          </a:xfrm>
        </p:grpSpPr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A1B71D0C-02F8-5C07-3F01-1C2809E09C3A}"/>
                </a:ext>
              </a:extLst>
            </p:cNvPr>
            <p:cNvGrpSpPr/>
            <p:nvPr/>
          </p:nvGrpSpPr>
          <p:grpSpPr>
            <a:xfrm>
              <a:off x="507998" y="2724502"/>
              <a:ext cx="1533236" cy="665018"/>
              <a:chOff x="507998" y="3013363"/>
              <a:chExt cx="1533236" cy="665018"/>
            </a:xfrm>
          </p:grpSpPr>
          <p:sp>
            <p:nvSpPr>
              <p:cNvPr id="94" name="Rectangle: Rounded Corners 93">
                <a:extLst>
                  <a:ext uri="{FF2B5EF4-FFF2-40B4-BE49-F238E27FC236}">
                    <a16:creationId xmlns:a16="http://schemas.microsoft.com/office/drawing/2014/main" id="{8781BE3A-96C9-4768-D1CC-F475A4FEDF8F}"/>
                  </a:ext>
                </a:extLst>
              </p:cNvPr>
              <p:cNvSpPr/>
              <p:nvPr/>
            </p:nvSpPr>
            <p:spPr>
              <a:xfrm>
                <a:off x="507998" y="3013363"/>
                <a:ext cx="1533236" cy="665018"/>
              </a:xfrm>
              <a:prstGeom prst="roundRect">
                <a:avLst/>
              </a:prstGeom>
              <a:solidFill>
                <a:srgbClr val="19479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11D94288-3D8B-9583-21D6-78DB9B168C9C}"/>
                  </a:ext>
                </a:extLst>
              </p:cNvPr>
              <p:cNvSpPr txBox="1"/>
              <p:nvPr/>
            </p:nvSpPr>
            <p:spPr>
              <a:xfrm>
                <a:off x="507998" y="3207373"/>
                <a:ext cx="153323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3B801"/>
                    </a:solidFill>
                    <a:latin typeface="Roboto" pitchFamily="2" charset="0"/>
                    <a:ea typeface="Roboto" pitchFamily="2" charset="0"/>
                  </a:rPr>
                  <a:t>Time-to-market</a:t>
                </a:r>
              </a:p>
            </p:txBody>
          </p: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6598D0F3-97E4-4C9C-E188-2C86B57A9870}"/>
                </a:ext>
              </a:extLst>
            </p:cNvPr>
            <p:cNvGrpSpPr/>
            <p:nvPr/>
          </p:nvGrpSpPr>
          <p:grpSpPr>
            <a:xfrm>
              <a:off x="2765725" y="2599811"/>
              <a:ext cx="2121015" cy="914400"/>
              <a:chOff x="2765725" y="2839952"/>
              <a:chExt cx="2121015" cy="914400"/>
            </a:xfrm>
          </p:grpSpPr>
          <p:sp>
            <p:nvSpPr>
              <p:cNvPr id="92" name="Rectangle: Rounded Corners 91">
                <a:extLst>
                  <a:ext uri="{FF2B5EF4-FFF2-40B4-BE49-F238E27FC236}">
                    <a16:creationId xmlns:a16="http://schemas.microsoft.com/office/drawing/2014/main" id="{76646C98-A136-FCB4-BB9C-88CB523A11CB}"/>
                  </a:ext>
                </a:extLst>
              </p:cNvPr>
              <p:cNvSpPr/>
              <p:nvPr/>
            </p:nvSpPr>
            <p:spPr>
              <a:xfrm>
                <a:off x="2765726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76C1F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E1EF775F-079B-47CB-4F88-DF37A6AE931F}"/>
                  </a:ext>
                </a:extLst>
              </p:cNvPr>
              <p:cNvSpPr txBox="1"/>
              <p:nvPr/>
            </p:nvSpPr>
            <p:spPr>
              <a:xfrm>
                <a:off x="2765725" y="2973987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Nhanh: 1 codebase web cho PC/Mobile, không cần cài app</a:t>
                </a:r>
              </a:p>
            </p:txBody>
          </p:sp>
        </p:grp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296E57AA-6F5D-D75E-64A8-80674EADDD28}"/>
                </a:ext>
              </a:extLst>
            </p:cNvPr>
            <p:cNvGrpSpPr/>
            <p:nvPr/>
          </p:nvGrpSpPr>
          <p:grpSpPr>
            <a:xfrm>
              <a:off x="5424117" y="2599811"/>
              <a:ext cx="2121015" cy="914400"/>
              <a:chOff x="5424117" y="2839952"/>
              <a:chExt cx="2121015" cy="914400"/>
            </a:xfrm>
          </p:grpSpPr>
          <p:sp>
            <p:nvSpPr>
              <p:cNvPr id="90" name="Rectangle: Rounded Corners 89">
                <a:extLst>
                  <a:ext uri="{FF2B5EF4-FFF2-40B4-BE49-F238E27FC236}">
                    <a16:creationId xmlns:a16="http://schemas.microsoft.com/office/drawing/2014/main" id="{BE747CAE-5876-71AE-1345-A116B4BB229B}"/>
                  </a:ext>
                </a:extLst>
              </p:cNvPr>
              <p:cNvSpPr/>
              <p:nvPr/>
            </p:nvSpPr>
            <p:spPr>
              <a:xfrm>
                <a:off x="5424117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D0ED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A427D1FF-8DEC-E437-C316-3DC2C382DC49}"/>
                  </a:ext>
                </a:extLst>
              </p:cNvPr>
              <p:cNvSpPr txBox="1"/>
              <p:nvPr/>
            </p:nvSpPr>
            <p:spPr>
              <a:xfrm>
                <a:off x="5424117" y="2973987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Phụ thuộc với thỏa thuận &amp; tích hợp với RSHUB → lâu hơn </a:t>
                </a:r>
              </a:p>
            </p:txBody>
          </p:sp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A3917695-C895-F406-DD06-868C45E1B4B7}"/>
                </a:ext>
              </a:extLst>
            </p:cNvPr>
            <p:cNvGrpSpPr/>
            <p:nvPr/>
          </p:nvGrpSpPr>
          <p:grpSpPr>
            <a:xfrm>
              <a:off x="8204899" y="2599811"/>
              <a:ext cx="2121015" cy="914400"/>
              <a:chOff x="8204899" y="2839952"/>
              <a:chExt cx="2121015" cy="914400"/>
            </a:xfrm>
          </p:grpSpPr>
          <p:sp>
            <p:nvSpPr>
              <p:cNvPr id="88" name="Rectangle: Rounded Corners 87">
                <a:extLst>
                  <a:ext uri="{FF2B5EF4-FFF2-40B4-BE49-F238E27FC236}">
                    <a16:creationId xmlns:a16="http://schemas.microsoft.com/office/drawing/2014/main" id="{1F35BEE4-0891-BFA8-2D8D-3442C168EB40}"/>
                  </a:ext>
                </a:extLst>
              </p:cNvPr>
              <p:cNvSpPr/>
              <p:nvPr/>
            </p:nvSpPr>
            <p:spPr>
              <a:xfrm>
                <a:off x="8204900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EEF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772B5F47-0F5E-C8D0-B33B-CD213CF367D2}"/>
                  </a:ext>
                </a:extLst>
              </p:cNvPr>
              <p:cNvSpPr txBox="1"/>
              <p:nvPr/>
            </p:nvSpPr>
            <p:spPr>
              <a:xfrm>
                <a:off x="8204899" y="3066319"/>
                <a:ext cx="21210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Phụ thuộc chu kỳ dev từng CA, tích hợp nhiều CA sẽ lâu</a:t>
                </a:r>
              </a:p>
            </p:txBody>
          </p:sp>
        </p:grp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2CCDD745-2C4F-8972-CA07-812C58EE227A}"/>
              </a:ext>
            </a:extLst>
          </p:cNvPr>
          <p:cNvGrpSpPr/>
          <p:nvPr/>
        </p:nvGrpSpPr>
        <p:grpSpPr>
          <a:xfrm>
            <a:off x="515158" y="8027750"/>
            <a:ext cx="9817916" cy="914400"/>
            <a:chOff x="507998" y="3722751"/>
            <a:chExt cx="9817916" cy="914400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82D4D3A0-F166-456F-F4C5-C56AB17D3D32}"/>
                </a:ext>
              </a:extLst>
            </p:cNvPr>
            <p:cNvGrpSpPr/>
            <p:nvPr/>
          </p:nvGrpSpPr>
          <p:grpSpPr>
            <a:xfrm>
              <a:off x="507998" y="3847442"/>
              <a:ext cx="1533236" cy="665018"/>
              <a:chOff x="507998" y="4342780"/>
              <a:chExt cx="1533236" cy="665018"/>
            </a:xfrm>
          </p:grpSpPr>
          <p:sp>
            <p:nvSpPr>
              <p:cNvPr id="107" name="Rectangle: Rounded Corners 106">
                <a:extLst>
                  <a:ext uri="{FF2B5EF4-FFF2-40B4-BE49-F238E27FC236}">
                    <a16:creationId xmlns:a16="http://schemas.microsoft.com/office/drawing/2014/main" id="{AC93A2CB-82E2-A326-714F-57173A907829}"/>
                  </a:ext>
                </a:extLst>
              </p:cNvPr>
              <p:cNvSpPr/>
              <p:nvPr/>
            </p:nvSpPr>
            <p:spPr>
              <a:xfrm>
                <a:off x="507998" y="4342780"/>
                <a:ext cx="1533236" cy="665018"/>
              </a:xfrm>
              <a:prstGeom prst="roundRect">
                <a:avLst/>
              </a:prstGeom>
              <a:solidFill>
                <a:srgbClr val="19479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FE4010EC-7531-30E5-5713-0B983604CAFE}"/>
                  </a:ext>
                </a:extLst>
              </p:cNvPr>
              <p:cNvSpPr txBox="1"/>
              <p:nvPr/>
            </p:nvSpPr>
            <p:spPr>
              <a:xfrm>
                <a:off x="507998" y="4536790"/>
                <a:ext cx="153323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3B801"/>
                    </a:solidFill>
                    <a:latin typeface="Roboto" pitchFamily="2" charset="0"/>
                    <a:ea typeface="Roboto" pitchFamily="2" charset="0"/>
                  </a:rPr>
                  <a:t>Chi phí vận hành</a:t>
                </a:r>
              </a:p>
            </p:txBody>
          </p:sp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870AD5FA-2EF3-3A6D-5098-309C03374F32}"/>
                </a:ext>
              </a:extLst>
            </p:cNvPr>
            <p:cNvGrpSpPr/>
            <p:nvPr/>
          </p:nvGrpSpPr>
          <p:grpSpPr>
            <a:xfrm>
              <a:off x="2765724" y="3722751"/>
              <a:ext cx="2121016" cy="914400"/>
              <a:chOff x="2765724" y="4218089"/>
              <a:chExt cx="2121016" cy="914400"/>
            </a:xfrm>
          </p:grpSpPr>
          <p:sp>
            <p:nvSpPr>
              <p:cNvPr id="105" name="Rectangle: Rounded Corners 104">
                <a:extLst>
                  <a:ext uri="{FF2B5EF4-FFF2-40B4-BE49-F238E27FC236}">
                    <a16:creationId xmlns:a16="http://schemas.microsoft.com/office/drawing/2014/main" id="{CD5C5C56-B43F-D13D-845A-80B20DEFD274}"/>
                  </a:ext>
                </a:extLst>
              </p:cNvPr>
              <p:cNvSpPr/>
              <p:nvPr/>
            </p:nvSpPr>
            <p:spPr>
              <a:xfrm>
                <a:off x="2765726" y="4218089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76C1F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57E256EB-C21F-9284-7717-20F3B95F07F3}"/>
                  </a:ext>
                </a:extLst>
              </p:cNvPr>
              <p:cNvSpPr txBox="1"/>
              <p:nvPr/>
            </p:nvSpPr>
            <p:spPr>
              <a:xfrm>
                <a:off x="2765724" y="4444457"/>
                <a:ext cx="21210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Thấp: Không SMS OTP, tận dụng Authenticator vốn có</a:t>
                </a:r>
              </a:p>
            </p:txBody>
          </p: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4C39CDE2-C77D-F95F-79A5-887A8E725649}"/>
                </a:ext>
              </a:extLst>
            </p:cNvPr>
            <p:cNvGrpSpPr/>
            <p:nvPr/>
          </p:nvGrpSpPr>
          <p:grpSpPr>
            <a:xfrm>
              <a:off x="5424116" y="3722751"/>
              <a:ext cx="2121015" cy="914400"/>
              <a:chOff x="5424116" y="4243405"/>
              <a:chExt cx="2121015" cy="914400"/>
            </a:xfrm>
          </p:grpSpPr>
          <p:sp>
            <p:nvSpPr>
              <p:cNvPr id="103" name="Rectangle: Rounded Corners 102">
                <a:extLst>
                  <a:ext uri="{FF2B5EF4-FFF2-40B4-BE49-F238E27FC236}">
                    <a16:creationId xmlns:a16="http://schemas.microsoft.com/office/drawing/2014/main" id="{23C6B9A8-2F4B-717E-F757-9420DAE96D5A}"/>
                  </a:ext>
                </a:extLst>
              </p:cNvPr>
              <p:cNvSpPr/>
              <p:nvPr/>
            </p:nvSpPr>
            <p:spPr>
              <a:xfrm>
                <a:off x="5424117" y="4243405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D0ED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4F03F0A3-23C8-631C-4803-2BAAF1FA8024}"/>
                  </a:ext>
                </a:extLst>
              </p:cNvPr>
              <p:cNvSpPr txBox="1"/>
              <p:nvPr/>
            </p:nvSpPr>
            <p:spPr>
              <a:xfrm>
                <a:off x="5424116" y="4464128"/>
                <a:ext cx="21210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Chi phí tích hợp/vận hành/điều khoản với RSHUB</a:t>
                </a:r>
              </a:p>
            </p:txBody>
          </p:sp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6839B0C5-AE28-C31D-BFFC-E8C00D7FE769}"/>
                </a:ext>
              </a:extLst>
            </p:cNvPr>
            <p:cNvGrpSpPr/>
            <p:nvPr/>
          </p:nvGrpSpPr>
          <p:grpSpPr>
            <a:xfrm>
              <a:off x="8204899" y="3722751"/>
              <a:ext cx="2121015" cy="914400"/>
              <a:chOff x="8204899" y="4218089"/>
              <a:chExt cx="2121015" cy="914400"/>
            </a:xfrm>
          </p:grpSpPr>
          <p:sp>
            <p:nvSpPr>
              <p:cNvPr id="101" name="Rectangle: Rounded Corners 100">
                <a:extLst>
                  <a:ext uri="{FF2B5EF4-FFF2-40B4-BE49-F238E27FC236}">
                    <a16:creationId xmlns:a16="http://schemas.microsoft.com/office/drawing/2014/main" id="{5A22BDE1-85BA-2B3A-0D5C-12F6A4FD8A96}"/>
                  </a:ext>
                </a:extLst>
              </p:cNvPr>
              <p:cNvSpPr/>
              <p:nvPr/>
            </p:nvSpPr>
            <p:spPr>
              <a:xfrm>
                <a:off x="8204900" y="4218089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EEF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108783A4-E69E-C1A7-F882-835659AA851B}"/>
                  </a:ext>
                </a:extLst>
              </p:cNvPr>
              <p:cNvSpPr txBox="1"/>
              <p:nvPr/>
            </p:nvSpPr>
            <p:spPr>
              <a:xfrm>
                <a:off x="8204899" y="4352124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Mỗi CA 1 app/SDK → chi phí tích hợp &amp; bảo trì tăng theo số CA </a:t>
                </a:r>
              </a:p>
            </p:txBody>
          </p:sp>
        </p:grp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18ED8AEF-8D48-868C-E31D-4C8EAF511638}"/>
              </a:ext>
            </a:extLst>
          </p:cNvPr>
          <p:cNvGrpSpPr/>
          <p:nvPr/>
        </p:nvGrpSpPr>
        <p:grpSpPr>
          <a:xfrm>
            <a:off x="515158" y="9125302"/>
            <a:ext cx="9817916" cy="914400"/>
            <a:chOff x="507998" y="4864097"/>
            <a:chExt cx="9817916" cy="914400"/>
          </a:xfrm>
        </p:grpSpPr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0A7F1F69-8A87-64E7-008A-2D2276C0CF63}"/>
                </a:ext>
              </a:extLst>
            </p:cNvPr>
            <p:cNvGrpSpPr/>
            <p:nvPr/>
          </p:nvGrpSpPr>
          <p:grpSpPr>
            <a:xfrm>
              <a:off x="507998" y="4988788"/>
              <a:ext cx="1533236" cy="665018"/>
              <a:chOff x="507998" y="5656033"/>
              <a:chExt cx="1533236" cy="665018"/>
            </a:xfrm>
          </p:grpSpPr>
          <p:sp>
            <p:nvSpPr>
              <p:cNvPr id="120" name="Rectangle: Rounded Corners 119">
                <a:extLst>
                  <a:ext uri="{FF2B5EF4-FFF2-40B4-BE49-F238E27FC236}">
                    <a16:creationId xmlns:a16="http://schemas.microsoft.com/office/drawing/2014/main" id="{E2AC5EEC-F22D-89B4-0765-CA42E80CBC6F}"/>
                  </a:ext>
                </a:extLst>
              </p:cNvPr>
              <p:cNvSpPr/>
              <p:nvPr/>
            </p:nvSpPr>
            <p:spPr>
              <a:xfrm>
                <a:off x="507998" y="5656033"/>
                <a:ext cx="1533236" cy="665018"/>
              </a:xfrm>
              <a:prstGeom prst="roundRect">
                <a:avLst/>
              </a:prstGeom>
              <a:solidFill>
                <a:srgbClr val="19479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DE2B9C55-ED8D-A90E-DC26-ACDBE4C53AD3}"/>
                  </a:ext>
                </a:extLst>
              </p:cNvPr>
              <p:cNvSpPr txBox="1"/>
              <p:nvPr/>
            </p:nvSpPr>
            <p:spPr>
              <a:xfrm>
                <a:off x="507998" y="5769284"/>
                <a:ext cx="15332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3B801"/>
                    </a:solidFill>
                    <a:latin typeface="Roboto" pitchFamily="2" charset="0"/>
                    <a:ea typeface="Roboto" pitchFamily="2" charset="0"/>
                  </a:rPr>
                  <a:t>Khả năng mở rộng</a:t>
                </a:r>
              </a:p>
              <a:p>
                <a:pPr algn="ctr"/>
                <a:r>
                  <a:rPr lang="vi-VN" sz="1200" b="1" dirty="0">
                    <a:solidFill>
                      <a:srgbClr val="F3B801"/>
                    </a:solidFill>
                    <a:latin typeface="Roboto" pitchFamily="2" charset="0"/>
                    <a:ea typeface="Roboto" pitchFamily="2" charset="0"/>
                  </a:rPr>
                  <a:t>(multi-tenant)</a:t>
                </a:r>
              </a:p>
            </p:txBody>
          </p:sp>
        </p:grp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45E7D805-7EC9-02CA-8CD2-F62BFD3ED5DB}"/>
                </a:ext>
              </a:extLst>
            </p:cNvPr>
            <p:cNvGrpSpPr/>
            <p:nvPr/>
          </p:nvGrpSpPr>
          <p:grpSpPr>
            <a:xfrm>
              <a:off x="2765724" y="4864097"/>
              <a:ext cx="2121016" cy="914400"/>
              <a:chOff x="2765724" y="5529110"/>
              <a:chExt cx="2121016" cy="914400"/>
            </a:xfrm>
          </p:grpSpPr>
          <p:sp>
            <p:nvSpPr>
              <p:cNvPr id="118" name="Rectangle: Rounded Corners 117">
                <a:extLst>
                  <a:ext uri="{FF2B5EF4-FFF2-40B4-BE49-F238E27FC236}">
                    <a16:creationId xmlns:a16="http://schemas.microsoft.com/office/drawing/2014/main" id="{1569C610-1EB2-59D5-04E1-2C1DEE101B04}"/>
                  </a:ext>
                </a:extLst>
              </p:cNvPr>
              <p:cNvSpPr/>
              <p:nvPr/>
            </p:nvSpPr>
            <p:spPr>
              <a:xfrm>
                <a:off x="2765726" y="5529110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76C1F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E2A058E9-4938-CF24-6C2D-D45AF4AC0DA0}"/>
                  </a:ext>
                </a:extLst>
              </p:cNvPr>
              <p:cNvSpPr txBox="1"/>
              <p:nvPr/>
            </p:nvSpPr>
            <p:spPr>
              <a:xfrm>
                <a:off x="2765724" y="5674720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Cao: 1 SIC phục vụ nhiều RP/merchant/app (qua redirect_uri/OIDC-like)</a:t>
                </a:r>
              </a:p>
            </p:txBody>
          </p:sp>
        </p:grpSp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2984A8AA-C98C-FE9D-8BCD-A03F876D7AB7}"/>
                </a:ext>
              </a:extLst>
            </p:cNvPr>
            <p:cNvGrpSpPr/>
            <p:nvPr/>
          </p:nvGrpSpPr>
          <p:grpSpPr>
            <a:xfrm>
              <a:off x="5424116" y="4864097"/>
              <a:ext cx="2121015" cy="914400"/>
              <a:chOff x="5424116" y="5529110"/>
              <a:chExt cx="2121015" cy="914400"/>
            </a:xfrm>
          </p:grpSpPr>
          <p:sp>
            <p:nvSpPr>
              <p:cNvPr id="116" name="Rectangle: Rounded Corners 115">
                <a:extLst>
                  <a:ext uri="{FF2B5EF4-FFF2-40B4-BE49-F238E27FC236}">
                    <a16:creationId xmlns:a16="http://schemas.microsoft.com/office/drawing/2014/main" id="{38D68AEE-8C89-BCFF-2241-EC17B2BDF58C}"/>
                  </a:ext>
                </a:extLst>
              </p:cNvPr>
              <p:cNvSpPr/>
              <p:nvPr/>
            </p:nvSpPr>
            <p:spPr>
              <a:xfrm>
                <a:off x="5424117" y="5529110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D0ED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E2EFD94A-F583-C1F6-DF5D-28734558D5AD}"/>
                  </a:ext>
                </a:extLst>
              </p:cNvPr>
              <p:cNvSpPr txBox="1"/>
              <p:nvPr/>
            </p:nvSpPr>
            <p:spPr>
              <a:xfrm>
                <a:off x="5424116" y="5687380"/>
                <a:ext cx="21210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Cao nếu RSHUB mở tiêu chuẩn và quota thoáng</a:t>
                </a:r>
              </a:p>
            </p:txBody>
          </p:sp>
        </p:grpSp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3A3B5A7D-51D0-3E57-5F30-AD3904E40774}"/>
                </a:ext>
              </a:extLst>
            </p:cNvPr>
            <p:cNvGrpSpPr/>
            <p:nvPr/>
          </p:nvGrpSpPr>
          <p:grpSpPr>
            <a:xfrm>
              <a:off x="8204899" y="4864097"/>
              <a:ext cx="2121015" cy="914400"/>
              <a:chOff x="8204899" y="5529110"/>
              <a:chExt cx="2121015" cy="914400"/>
            </a:xfrm>
          </p:grpSpPr>
          <p:sp>
            <p:nvSpPr>
              <p:cNvPr id="114" name="Rectangle: Rounded Corners 113">
                <a:extLst>
                  <a:ext uri="{FF2B5EF4-FFF2-40B4-BE49-F238E27FC236}">
                    <a16:creationId xmlns:a16="http://schemas.microsoft.com/office/drawing/2014/main" id="{7054C8A7-EF58-575D-903F-52FD0F6F939B}"/>
                  </a:ext>
                </a:extLst>
              </p:cNvPr>
              <p:cNvSpPr/>
              <p:nvPr/>
            </p:nvSpPr>
            <p:spPr>
              <a:xfrm>
                <a:off x="8204900" y="5529110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EEF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3FD517C5-490C-B579-165B-7A54D995ED6C}"/>
                  </a:ext>
                </a:extLst>
              </p:cNvPr>
              <p:cNvSpPr txBox="1"/>
              <p:nvPr/>
            </p:nvSpPr>
            <p:spPr>
              <a:xfrm>
                <a:off x="8204899" y="5674719"/>
                <a:ext cx="21210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Thấp – trung bình: mỗi CA là 1 “đảo”</a:t>
                </a:r>
              </a:p>
            </p:txBody>
          </p:sp>
        </p:grp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4A361D05-3076-2E78-40F6-9716999A7519}"/>
              </a:ext>
            </a:extLst>
          </p:cNvPr>
          <p:cNvGrpSpPr/>
          <p:nvPr/>
        </p:nvGrpSpPr>
        <p:grpSpPr>
          <a:xfrm>
            <a:off x="515158" y="10222854"/>
            <a:ext cx="9817916" cy="914400"/>
            <a:chOff x="507998" y="5892467"/>
            <a:chExt cx="9817916" cy="914400"/>
          </a:xfrm>
        </p:grpSpPr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D1B63F21-3A49-007D-08B8-602F4BC01FC4}"/>
                </a:ext>
              </a:extLst>
            </p:cNvPr>
            <p:cNvGrpSpPr/>
            <p:nvPr/>
          </p:nvGrpSpPr>
          <p:grpSpPr>
            <a:xfrm>
              <a:off x="507998" y="6017158"/>
              <a:ext cx="1533236" cy="665018"/>
              <a:chOff x="507998" y="3013363"/>
              <a:chExt cx="1533236" cy="665018"/>
            </a:xfrm>
          </p:grpSpPr>
          <p:sp>
            <p:nvSpPr>
              <p:cNvPr id="133" name="Rectangle: Rounded Corners 132">
                <a:extLst>
                  <a:ext uri="{FF2B5EF4-FFF2-40B4-BE49-F238E27FC236}">
                    <a16:creationId xmlns:a16="http://schemas.microsoft.com/office/drawing/2014/main" id="{5F6E9A56-9532-F5B9-6EFA-4E27301A95C4}"/>
                  </a:ext>
                </a:extLst>
              </p:cNvPr>
              <p:cNvSpPr/>
              <p:nvPr/>
            </p:nvSpPr>
            <p:spPr>
              <a:xfrm>
                <a:off x="507998" y="3013363"/>
                <a:ext cx="1533236" cy="665018"/>
              </a:xfrm>
              <a:prstGeom prst="roundRect">
                <a:avLst/>
              </a:prstGeom>
              <a:solidFill>
                <a:srgbClr val="19479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1862652D-65E0-6BF6-1572-C5D4ED0B6099}"/>
                  </a:ext>
                </a:extLst>
              </p:cNvPr>
              <p:cNvSpPr txBox="1"/>
              <p:nvPr/>
            </p:nvSpPr>
            <p:spPr>
              <a:xfrm>
                <a:off x="507998" y="3207373"/>
                <a:ext cx="153323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3B801"/>
                    </a:solidFill>
                    <a:latin typeface="Roboto" pitchFamily="2" charset="0"/>
                    <a:ea typeface="Roboto" pitchFamily="2" charset="0"/>
                  </a:rPr>
                  <a:t>Khóa ký &amp; An toàn</a:t>
                </a:r>
              </a:p>
            </p:txBody>
          </p:sp>
        </p:grp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7FE124A9-2E53-CB17-9A64-575FC52E7ED5}"/>
                </a:ext>
              </a:extLst>
            </p:cNvPr>
            <p:cNvGrpSpPr/>
            <p:nvPr/>
          </p:nvGrpSpPr>
          <p:grpSpPr>
            <a:xfrm>
              <a:off x="2765725" y="5892467"/>
              <a:ext cx="2121015" cy="914400"/>
              <a:chOff x="2765725" y="2839952"/>
              <a:chExt cx="2121015" cy="914400"/>
            </a:xfrm>
          </p:grpSpPr>
          <p:sp>
            <p:nvSpPr>
              <p:cNvPr id="131" name="Rectangle: Rounded Corners 130">
                <a:extLst>
                  <a:ext uri="{FF2B5EF4-FFF2-40B4-BE49-F238E27FC236}">
                    <a16:creationId xmlns:a16="http://schemas.microsoft.com/office/drawing/2014/main" id="{DA6D9F81-2AC1-3B98-C044-462B9A31DB2B}"/>
                  </a:ext>
                </a:extLst>
              </p:cNvPr>
              <p:cNvSpPr/>
              <p:nvPr/>
            </p:nvSpPr>
            <p:spPr>
              <a:xfrm>
                <a:off x="2765726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76C1F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9A656984-F4A8-DB38-63A4-01CA7CF65EA0}"/>
                  </a:ext>
                </a:extLst>
              </p:cNvPr>
              <p:cNvSpPr txBox="1"/>
              <p:nvPr/>
            </p:nvSpPr>
            <p:spPr>
              <a:xfrm>
                <a:off x="2765725" y="2973987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Khóa ký ở HSM/QSCD, FIDO2 chỉ làm xác thực (sole control) </a:t>
                </a:r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  <a:sym typeface="Wingdings 3" panose="05040102010807070707" pitchFamily="18" charset="2"/>
                  </a:rPr>
                  <a:t> chuẩn</a:t>
                </a:r>
                <a:endPara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57F3C101-6249-F4CF-66FB-36046B7A2ACD}"/>
                </a:ext>
              </a:extLst>
            </p:cNvPr>
            <p:cNvGrpSpPr/>
            <p:nvPr/>
          </p:nvGrpSpPr>
          <p:grpSpPr>
            <a:xfrm>
              <a:off x="5424117" y="5892467"/>
              <a:ext cx="2121015" cy="914400"/>
              <a:chOff x="5424117" y="2839952"/>
              <a:chExt cx="2121015" cy="914400"/>
            </a:xfrm>
          </p:grpSpPr>
          <p:sp>
            <p:nvSpPr>
              <p:cNvPr id="129" name="Rectangle: Rounded Corners 128">
                <a:extLst>
                  <a:ext uri="{FF2B5EF4-FFF2-40B4-BE49-F238E27FC236}">
                    <a16:creationId xmlns:a16="http://schemas.microsoft.com/office/drawing/2014/main" id="{65F46B1C-5CAC-38BA-696A-DAD403F18574}"/>
                  </a:ext>
                </a:extLst>
              </p:cNvPr>
              <p:cNvSpPr/>
              <p:nvPr/>
            </p:nvSpPr>
            <p:spPr>
              <a:xfrm>
                <a:off x="5424117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D0ED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F21EE80A-FFF8-B605-E6E4-5CD6BDBCFC8C}"/>
                  </a:ext>
                </a:extLst>
              </p:cNvPr>
              <p:cNvSpPr txBox="1"/>
              <p:nvPr/>
            </p:nvSpPr>
            <p:spPr>
              <a:xfrm>
                <a:off x="5424117" y="2973987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Có thể dùng RSHUB cho danh tính/consent, ký vẫn nên ở HSM của TSP</a:t>
                </a:r>
              </a:p>
            </p:txBody>
          </p:sp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60E67FB4-E253-5371-E4C4-03796A82B74B}"/>
                </a:ext>
              </a:extLst>
            </p:cNvPr>
            <p:cNvGrpSpPr/>
            <p:nvPr/>
          </p:nvGrpSpPr>
          <p:grpSpPr>
            <a:xfrm>
              <a:off x="8204899" y="5892467"/>
              <a:ext cx="2121015" cy="914400"/>
              <a:chOff x="8204899" y="2839952"/>
              <a:chExt cx="2121015" cy="914400"/>
            </a:xfrm>
          </p:grpSpPr>
          <p:sp>
            <p:nvSpPr>
              <p:cNvPr id="127" name="Rectangle: Rounded Corners 126">
                <a:extLst>
                  <a:ext uri="{FF2B5EF4-FFF2-40B4-BE49-F238E27FC236}">
                    <a16:creationId xmlns:a16="http://schemas.microsoft.com/office/drawing/2014/main" id="{C3B1172E-4EEE-9F8C-FAF0-C2E28BA8DE49}"/>
                  </a:ext>
                </a:extLst>
              </p:cNvPr>
              <p:cNvSpPr/>
              <p:nvPr/>
            </p:nvSpPr>
            <p:spPr>
              <a:xfrm>
                <a:off x="8204900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EEF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F03DE5B3-7D8B-4BE6-46FF-2C35370D2A7B}"/>
                  </a:ext>
                </a:extLst>
              </p:cNvPr>
              <p:cNvSpPr txBox="1"/>
              <p:nvPr/>
            </p:nvSpPr>
            <p:spPr>
              <a:xfrm>
                <a:off x="8204899" y="2973987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Mỗi CA tự quản HSM/app, khó đảm bảo đồng nhất kiểm soát</a:t>
                </a:r>
              </a:p>
            </p:txBody>
          </p:sp>
        </p:grp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8A7553F6-8BCE-6B61-DDE7-6456FFCF6A2D}"/>
              </a:ext>
            </a:extLst>
          </p:cNvPr>
          <p:cNvGrpSpPr/>
          <p:nvPr/>
        </p:nvGrpSpPr>
        <p:grpSpPr>
          <a:xfrm>
            <a:off x="507998" y="11438950"/>
            <a:ext cx="9817916" cy="914400"/>
            <a:chOff x="507998" y="2599811"/>
            <a:chExt cx="9817916" cy="914400"/>
          </a:xfrm>
        </p:grpSpPr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A9D529A8-5E80-CF87-58B5-E4E702EA35D6}"/>
                </a:ext>
              </a:extLst>
            </p:cNvPr>
            <p:cNvGrpSpPr/>
            <p:nvPr/>
          </p:nvGrpSpPr>
          <p:grpSpPr>
            <a:xfrm>
              <a:off x="507998" y="2724502"/>
              <a:ext cx="1533236" cy="665018"/>
              <a:chOff x="507998" y="3013363"/>
              <a:chExt cx="1533236" cy="665018"/>
            </a:xfrm>
          </p:grpSpPr>
          <p:sp>
            <p:nvSpPr>
              <p:cNvPr id="147" name="Rectangle: Rounded Corners 146">
                <a:extLst>
                  <a:ext uri="{FF2B5EF4-FFF2-40B4-BE49-F238E27FC236}">
                    <a16:creationId xmlns:a16="http://schemas.microsoft.com/office/drawing/2014/main" id="{2F4CC06F-4943-3821-D4A2-C8D0C69CC523}"/>
                  </a:ext>
                </a:extLst>
              </p:cNvPr>
              <p:cNvSpPr/>
              <p:nvPr/>
            </p:nvSpPr>
            <p:spPr>
              <a:xfrm>
                <a:off x="507998" y="3013363"/>
                <a:ext cx="1533236" cy="665018"/>
              </a:xfrm>
              <a:prstGeom prst="roundRect">
                <a:avLst/>
              </a:prstGeom>
              <a:solidFill>
                <a:srgbClr val="19479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CE98E363-D05B-F80E-FB9C-2474970BCF94}"/>
                  </a:ext>
                </a:extLst>
              </p:cNvPr>
              <p:cNvSpPr txBox="1"/>
              <p:nvPr/>
            </p:nvSpPr>
            <p:spPr>
              <a:xfrm>
                <a:off x="507998" y="3207373"/>
                <a:ext cx="153323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3B801"/>
                    </a:solidFill>
                    <a:latin typeface="Roboto" pitchFamily="2" charset="0"/>
                    <a:ea typeface="Roboto" pitchFamily="2" charset="0"/>
                  </a:rPr>
                  <a:t>Rủi ro kỹ thuật</a:t>
                </a:r>
              </a:p>
            </p:txBody>
          </p:sp>
        </p:grp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9275D804-7CB6-092F-0718-5C480C843B49}"/>
                </a:ext>
              </a:extLst>
            </p:cNvPr>
            <p:cNvGrpSpPr/>
            <p:nvPr/>
          </p:nvGrpSpPr>
          <p:grpSpPr>
            <a:xfrm>
              <a:off x="2765725" y="2599811"/>
              <a:ext cx="2121015" cy="914400"/>
              <a:chOff x="2765725" y="2839952"/>
              <a:chExt cx="2121015" cy="914400"/>
            </a:xfrm>
          </p:grpSpPr>
          <p:sp>
            <p:nvSpPr>
              <p:cNvPr id="145" name="Rectangle: Rounded Corners 144">
                <a:extLst>
                  <a:ext uri="{FF2B5EF4-FFF2-40B4-BE49-F238E27FC236}">
                    <a16:creationId xmlns:a16="http://schemas.microsoft.com/office/drawing/2014/main" id="{49EBA3A8-33C2-4BCC-2B46-D02115F6E69B}"/>
                  </a:ext>
                </a:extLst>
              </p:cNvPr>
              <p:cNvSpPr/>
              <p:nvPr/>
            </p:nvSpPr>
            <p:spPr>
              <a:xfrm>
                <a:off x="2765726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76C1F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8D20A7FD-4EBF-2B5E-FAB1-B328DEB74295}"/>
                  </a:ext>
                </a:extLst>
              </p:cNvPr>
              <p:cNvSpPr txBox="1"/>
              <p:nvPr/>
            </p:nvSpPr>
            <p:spPr>
              <a:xfrm>
                <a:off x="2765725" y="2973987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Webview thuần có thể không expose WebAuthn, nên dùng Custom Tab/SafariVC</a:t>
                </a:r>
              </a:p>
            </p:txBody>
          </p:sp>
        </p:grp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3E862EA6-1B1A-06B2-A4F2-5D505414454D}"/>
                </a:ext>
              </a:extLst>
            </p:cNvPr>
            <p:cNvGrpSpPr/>
            <p:nvPr/>
          </p:nvGrpSpPr>
          <p:grpSpPr>
            <a:xfrm>
              <a:off x="5424117" y="2599811"/>
              <a:ext cx="2121015" cy="914400"/>
              <a:chOff x="5424117" y="2839952"/>
              <a:chExt cx="2121015" cy="914400"/>
            </a:xfrm>
          </p:grpSpPr>
          <p:sp>
            <p:nvSpPr>
              <p:cNvPr id="143" name="Rectangle: Rounded Corners 142">
                <a:extLst>
                  <a:ext uri="{FF2B5EF4-FFF2-40B4-BE49-F238E27FC236}">
                    <a16:creationId xmlns:a16="http://schemas.microsoft.com/office/drawing/2014/main" id="{D528CDDF-3999-5A39-6F52-5CFD367A6F9D}"/>
                  </a:ext>
                </a:extLst>
              </p:cNvPr>
              <p:cNvSpPr/>
              <p:nvPr/>
            </p:nvSpPr>
            <p:spPr>
              <a:xfrm>
                <a:off x="5424117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D0ED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3F61CE22-759B-3EAF-D7D6-BEE07592AEE1}"/>
                  </a:ext>
                </a:extLst>
              </p:cNvPr>
              <p:cNvSpPr txBox="1"/>
              <p:nvPr/>
            </p:nvSpPr>
            <p:spPr>
              <a:xfrm>
                <a:off x="5424117" y="2973987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Phụ thuộc SLA/chính sách/giới hạn RSHUB, thay đổi chính sách → ảnh hưởng</a:t>
                </a:r>
              </a:p>
            </p:txBody>
          </p:sp>
        </p:grp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C8DE8CFA-A305-74BA-EFAB-0AA08C8347A1}"/>
                </a:ext>
              </a:extLst>
            </p:cNvPr>
            <p:cNvGrpSpPr/>
            <p:nvPr/>
          </p:nvGrpSpPr>
          <p:grpSpPr>
            <a:xfrm>
              <a:off x="8204898" y="2599811"/>
              <a:ext cx="2121016" cy="914400"/>
              <a:chOff x="8204898" y="2839952"/>
              <a:chExt cx="2121016" cy="914400"/>
            </a:xfrm>
          </p:grpSpPr>
          <p:sp>
            <p:nvSpPr>
              <p:cNvPr id="141" name="Rectangle: Rounded Corners 140">
                <a:extLst>
                  <a:ext uri="{FF2B5EF4-FFF2-40B4-BE49-F238E27FC236}">
                    <a16:creationId xmlns:a16="http://schemas.microsoft.com/office/drawing/2014/main" id="{C247450A-C7AE-2FB3-D46F-A36B82F70748}"/>
                  </a:ext>
                </a:extLst>
              </p:cNvPr>
              <p:cNvSpPr/>
              <p:nvPr/>
            </p:nvSpPr>
            <p:spPr>
              <a:xfrm>
                <a:off x="8204900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EEF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6324AA82-8D85-A333-9F72-9A9CC2D2D1C8}"/>
                  </a:ext>
                </a:extLst>
              </p:cNvPr>
              <p:cNvSpPr txBox="1"/>
              <p:nvPr/>
            </p:nvSpPr>
            <p:spPr>
              <a:xfrm>
                <a:off x="8204898" y="3066319"/>
                <a:ext cx="21210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Phân mảnh API/UX, cập nhật từ nhiều CA gây regression</a:t>
                </a:r>
              </a:p>
            </p:txBody>
          </p:sp>
        </p:grp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5EEC5F55-6F55-E253-0474-6CF3A54D9D01}"/>
              </a:ext>
            </a:extLst>
          </p:cNvPr>
          <p:cNvGrpSpPr/>
          <p:nvPr/>
        </p:nvGrpSpPr>
        <p:grpSpPr>
          <a:xfrm>
            <a:off x="507998" y="12536502"/>
            <a:ext cx="9817916" cy="914400"/>
            <a:chOff x="507998" y="3722751"/>
            <a:chExt cx="9817916" cy="914400"/>
          </a:xfrm>
        </p:grpSpPr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FEF2FB3D-D6AB-1931-9532-6D3C2A56D06A}"/>
                </a:ext>
              </a:extLst>
            </p:cNvPr>
            <p:cNvGrpSpPr/>
            <p:nvPr/>
          </p:nvGrpSpPr>
          <p:grpSpPr>
            <a:xfrm>
              <a:off x="507998" y="3847442"/>
              <a:ext cx="1533236" cy="665018"/>
              <a:chOff x="507998" y="4342780"/>
              <a:chExt cx="1533236" cy="665018"/>
            </a:xfrm>
          </p:grpSpPr>
          <p:sp>
            <p:nvSpPr>
              <p:cNvPr id="160" name="Rectangle: Rounded Corners 159">
                <a:extLst>
                  <a:ext uri="{FF2B5EF4-FFF2-40B4-BE49-F238E27FC236}">
                    <a16:creationId xmlns:a16="http://schemas.microsoft.com/office/drawing/2014/main" id="{C42EAB45-5EBA-7B2C-0ED7-C8CEEBAAFE5A}"/>
                  </a:ext>
                </a:extLst>
              </p:cNvPr>
              <p:cNvSpPr/>
              <p:nvPr/>
            </p:nvSpPr>
            <p:spPr>
              <a:xfrm>
                <a:off x="507998" y="4342780"/>
                <a:ext cx="1533236" cy="665018"/>
              </a:xfrm>
              <a:prstGeom prst="roundRect">
                <a:avLst/>
              </a:prstGeom>
              <a:solidFill>
                <a:srgbClr val="19479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61" name="TextBox 160">
                <a:extLst>
                  <a:ext uri="{FF2B5EF4-FFF2-40B4-BE49-F238E27FC236}">
                    <a16:creationId xmlns:a16="http://schemas.microsoft.com/office/drawing/2014/main" id="{E962CFE2-95F2-FD46-A3A3-D33239F57D0F}"/>
                  </a:ext>
                </a:extLst>
              </p:cNvPr>
              <p:cNvSpPr txBox="1"/>
              <p:nvPr/>
            </p:nvSpPr>
            <p:spPr>
              <a:xfrm>
                <a:off x="507998" y="4444457"/>
                <a:ext cx="15332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3B801"/>
                    </a:solidFill>
                    <a:latin typeface="Roboto" pitchFamily="2" charset="0"/>
                    <a:ea typeface="Roboto" pitchFamily="2" charset="0"/>
                  </a:rPr>
                  <a:t>Khóa người dùng nằm trên điện thoại</a:t>
                </a:r>
              </a:p>
            </p:txBody>
          </p:sp>
        </p:grp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2157FC08-CB50-B2ED-7032-DD6D14F36D57}"/>
                </a:ext>
              </a:extLst>
            </p:cNvPr>
            <p:cNvGrpSpPr/>
            <p:nvPr/>
          </p:nvGrpSpPr>
          <p:grpSpPr>
            <a:xfrm>
              <a:off x="2717285" y="3722751"/>
              <a:ext cx="2169455" cy="914400"/>
              <a:chOff x="2717285" y="4218089"/>
              <a:chExt cx="2169455" cy="914400"/>
            </a:xfrm>
          </p:grpSpPr>
          <p:sp>
            <p:nvSpPr>
              <p:cNvPr id="158" name="Rectangle: Rounded Corners 157">
                <a:extLst>
                  <a:ext uri="{FF2B5EF4-FFF2-40B4-BE49-F238E27FC236}">
                    <a16:creationId xmlns:a16="http://schemas.microsoft.com/office/drawing/2014/main" id="{4CBBB641-70F2-0AF3-F2C6-5D8B1D35E263}"/>
                  </a:ext>
                </a:extLst>
              </p:cNvPr>
              <p:cNvSpPr/>
              <p:nvPr/>
            </p:nvSpPr>
            <p:spPr>
              <a:xfrm>
                <a:off x="2765726" y="4218089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76C1F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59" name="TextBox 158">
                <a:extLst>
                  <a:ext uri="{FF2B5EF4-FFF2-40B4-BE49-F238E27FC236}">
                    <a16:creationId xmlns:a16="http://schemas.microsoft.com/office/drawing/2014/main" id="{2E254EDC-3CA6-29CF-64F8-A9D0831D74D0}"/>
                  </a:ext>
                </a:extLst>
              </p:cNvPr>
              <p:cNvSpPr txBox="1"/>
              <p:nvPr/>
            </p:nvSpPr>
            <p:spPr>
              <a:xfrm>
                <a:off x="2717285" y="4398290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Hỗ trợ tốt (platform authenticator, passkey, SPC Android)</a:t>
                </a:r>
              </a:p>
            </p:txBody>
          </p:sp>
        </p:grp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D5E9471C-6F90-491D-BE52-36564FD1F356}"/>
                </a:ext>
              </a:extLst>
            </p:cNvPr>
            <p:cNvGrpSpPr/>
            <p:nvPr/>
          </p:nvGrpSpPr>
          <p:grpSpPr>
            <a:xfrm>
              <a:off x="5424116" y="3722751"/>
              <a:ext cx="2121015" cy="914400"/>
              <a:chOff x="5424116" y="4243405"/>
              <a:chExt cx="2121015" cy="914400"/>
            </a:xfrm>
          </p:grpSpPr>
          <p:sp>
            <p:nvSpPr>
              <p:cNvPr id="156" name="Rectangle: Rounded Corners 155">
                <a:extLst>
                  <a:ext uri="{FF2B5EF4-FFF2-40B4-BE49-F238E27FC236}">
                    <a16:creationId xmlns:a16="http://schemas.microsoft.com/office/drawing/2014/main" id="{8CDD7AC5-BE2A-BEB9-556E-D0490A1669FC}"/>
                  </a:ext>
                </a:extLst>
              </p:cNvPr>
              <p:cNvSpPr/>
              <p:nvPr/>
            </p:nvSpPr>
            <p:spPr>
              <a:xfrm>
                <a:off x="5424117" y="4243405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D0ED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4D8AA21A-0508-F153-0A0F-B4C44CB1DC18}"/>
                  </a:ext>
                </a:extLst>
              </p:cNvPr>
              <p:cNvSpPr txBox="1"/>
              <p:nvPr/>
            </p:nvSpPr>
            <p:spPr>
              <a:xfrm>
                <a:off x="5424116" y="4285107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Được, nếu RSHUB hỗ trợ App2app/Consent từ điện thoại</a:t>
                </a:r>
              </a:p>
            </p:txBody>
          </p:sp>
        </p:grpSp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id="{3A567E29-E382-7CAB-B1F9-89DDEFC914E7}"/>
                </a:ext>
              </a:extLst>
            </p:cNvPr>
            <p:cNvGrpSpPr/>
            <p:nvPr/>
          </p:nvGrpSpPr>
          <p:grpSpPr>
            <a:xfrm>
              <a:off x="8204899" y="3722751"/>
              <a:ext cx="2121015" cy="914400"/>
              <a:chOff x="8204899" y="4218089"/>
              <a:chExt cx="2121015" cy="914400"/>
            </a:xfrm>
          </p:grpSpPr>
          <p:sp>
            <p:nvSpPr>
              <p:cNvPr id="154" name="Rectangle: Rounded Corners 153">
                <a:extLst>
                  <a:ext uri="{FF2B5EF4-FFF2-40B4-BE49-F238E27FC236}">
                    <a16:creationId xmlns:a16="http://schemas.microsoft.com/office/drawing/2014/main" id="{A4E9AAC1-0704-FBC5-B050-5959384EE2EC}"/>
                  </a:ext>
                </a:extLst>
              </p:cNvPr>
              <p:cNvSpPr/>
              <p:nvPr/>
            </p:nvSpPr>
            <p:spPr>
              <a:xfrm>
                <a:off x="8204900" y="4218089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EEF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2D6D741C-F4B7-6199-E110-E74DD4FC6FE8}"/>
                  </a:ext>
                </a:extLst>
              </p:cNvPr>
              <p:cNvSpPr txBox="1"/>
              <p:nvPr/>
            </p:nvSpPr>
            <p:spPr>
              <a:xfrm>
                <a:off x="8204899" y="4352124"/>
                <a:ext cx="21210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Được, nhưng mỗi CA kiểm soát khác nhau</a:t>
                </a:r>
              </a:p>
            </p:txBody>
          </p:sp>
        </p:grp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CD458133-6E25-B122-5E05-8B46DD1A4BF1}"/>
              </a:ext>
            </a:extLst>
          </p:cNvPr>
          <p:cNvGrpSpPr/>
          <p:nvPr/>
        </p:nvGrpSpPr>
        <p:grpSpPr>
          <a:xfrm>
            <a:off x="507998" y="13634054"/>
            <a:ext cx="9817916" cy="914400"/>
            <a:chOff x="507998" y="4864097"/>
            <a:chExt cx="9817916" cy="914400"/>
          </a:xfrm>
        </p:grpSpPr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4B3E3069-74D5-C9C2-0DAE-4B8C50CEF66F}"/>
                </a:ext>
              </a:extLst>
            </p:cNvPr>
            <p:cNvGrpSpPr/>
            <p:nvPr/>
          </p:nvGrpSpPr>
          <p:grpSpPr>
            <a:xfrm>
              <a:off x="507998" y="4988788"/>
              <a:ext cx="1533236" cy="665018"/>
              <a:chOff x="507998" y="5656033"/>
              <a:chExt cx="1533236" cy="665018"/>
            </a:xfrm>
          </p:grpSpPr>
          <p:sp>
            <p:nvSpPr>
              <p:cNvPr id="173" name="Rectangle: Rounded Corners 172">
                <a:extLst>
                  <a:ext uri="{FF2B5EF4-FFF2-40B4-BE49-F238E27FC236}">
                    <a16:creationId xmlns:a16="http://schemas.microsoft.com/office/drawing/2014/main" id="{34ED3A7A-5B33-2344-A523-A768B8DF1CE2}"/>
                  </a:ext>
                </a:extLst>
              </p:cNvPr>
              <p:cNvSpPr/>
              <p:nvPr/>
            </p:nvSpPr>
            <p:spPr>
              <a:xfrm>
                <a:off x="507998" y="5656033"/>
                <a:ext cx="1533236" cy="665018"/>
              </a:xfrm>
              <a:prstGeom prst="roundRect">
                <a:avLst/>
              </a:prstGeom>
              <a:solidFill>
                <a:srgbClr val="19479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74" name="TextBox 173">
                <a:extLst>
                  <a:ext uri="{FF2B5EF4-FFF2-40B4-BE49-F238E27FC236}">
                    <a16:creationId xmlns:a16="http://schemas.microsoft.com/office/drawing/2014/main" id="{DF2392B6-1141-232A-90A3-72AF0E5E1C10}"/>
                  </a:ext>
                </a:extLst>
              </p:cNvPr>
              <p:cNvSpPr txBox="1"/>
              <p:nvPr/>
            </p:nvSpPr>
            <p:spPr>
              <a:xfrm>
                <a:off x="507998" y="5850042"/>
                <a:ext cx="153323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3B801"/>
                    </a:solidFill>
                    <a:latin typeface="Roboto" pitchFamily="2" charset="0"/>
                    <a:ea typeface="Roboto" pitchFamily="2" charset="0"/>
                  </a:rPr>
                  <a:t>Vendor lock-in</a:t>
                </a:r>
              </a:p>
            </p:txBody>
          </p:sp>
        </p:grp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45A57AD6-8234-8B67-2D21-3539F43EF58C}"/>
                </a:ext>
              </a:extLst>
            </p:cNvPr>
            <p:cNvGrpSpPr/>
            <p:nvPr/>
          </p:nvGrpSpPr>
          <p:grpSpPr>
            <a:xfrm>
              <a:off x="2765724" y="4864097"/>
              <a:ext cx="2121016" cy="914400"/>
              <a:chOff x="2765724" y="5529110"/>
              <a:chExt cx="2121016" cy="914400"/>
            </a:xfrm>
          </p:grpSpPr>
          <p:sp>
            <p:nvSpPr>
              <p:cNvPr id="171" name="Rectangle: Rounded Corners 170">
                <a:extLst>
                  <a:ext uri="{FF2B5EF4-FFF2-40B4-BE49-F238E27FC236}">
                    <a16:creationId xmlns:a16="http://schemas.microsoft.com/office/drawing/2014/main" id="{002B3356-2382-2E41-151E-D26AD8331231}"/>
                  </a:ext>
                </a:extLst>
              </p:cNvPr>
              <p:cNvSpPr/>
              <p:nvPr/>
            </p:nvSpPr>
            <p:spPr>
              <a:xfrm>
                <a:off x="2765726" y="5529110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76C1F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3782FC15-ABF5-FEEF-5E68-1FDFD8852F86}"/>
                  </a:ext>
                </a:extLst>
              </p:cNvPr>
              <p:cNvSpPr txBox="1"/>
              <p:nvPr/>
            </p:nvSpPr>
            <p:spPr>
              <a:xfrm>
                <a:off x="2765724" y="5674720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Thấp (chuẩn mở WebAuthn/SPC, có thể chuyển HSM/TSP</a:t>
                </a:r>
              </a:p>
            </p:txBody>
          </p:sp>
        </p:grpSp>
        <p:grpSp>
          <p:nvGrpSpPr>
            <p:cNvPr id="165" name="Group 164">
              <a:extLst>
                <a:ext uri="{FF2B5EF4-FFF2-40B4-BE49-F238E27FC236}">
                  <a16:creationId xmlns:a16="http://schemas.microsoft.com/office/drawing/2014/main" id="{A08FCA14-8F2B-1804-A2EC-41D86F1BCFA6}"/>
                </a:ext>
              </a:extLst>
            </p:cNvPr>
            <p:cNvGrpSpPr/>
            <p:nvPr/>
          </p:nvGrpSpPr>
          <p:grpSpPr>
            <a:xfrm>
              <a:off x="5424116" y="4864097"/>
              <a:ext cx="2121015" cy="914400"/>
              <a:chOff x="5424116" y="5529110"/>
              <a:chExt cx="2121015" cy="914400"/>
            </a:xfrm>
          </p:grpSpPr>
          <p:sp>
            <p:nvSpPr>
              <p:cNvPr id="169" name="Rectangle: Rounded Corners 168">
                <a:extLst>
                  <a:ext uri="{FF2B5EF4-FFF2-40B4-BE49-F238E27FC236}">
                    <a16:creationId xmlns:a16="http://schemas.microsoft.com/office/drawing/2014/main" id="{8B8C76AC-F010-9D6C-BF95-7C62BAE06215}"/>
                  </a:ext>
                </a:extLst>
              </p:cNvPr>
              <p:cNvSpPr/>
              <p:nvPr/>
            </p:nvSpPr>
            <p:spPr>
              <a:xfrm>
                <a:off x="5424117" y="5529110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D0ED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70" name="TextBox 169">
                <a:extLst>
                  <a:ext uri="{FF2B5EF4-FFF2-40B4-BE49-F238E27FC236}">
                    <a16:creationId xmlns:a16="http://schemas.microsoft.com/office/drawing/2014/main" id="{36B149B1-CE6C-34CF-8F73-FA0570353640}"/>
                  </a:ext>
                </a:extLst>
              </p:cNvPr>
              <p:cNvSpPr txBox="1"/>
              <p:nvPr/>
            </p:nvSpPr>
            <p:spPr>
              <a:xfrm>
                <a:off x="5424116" y="5687380"/>
                <a:ext cx="21210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Trung bình – cao (phụ thuộc chính sách/điều khoản)</a:t>
                </a:r>
              </a:p>
            </p:txBody>
          </p:sp>
        </p:grpSp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4805195B-6FF1-83B7-0B10-2CD0F9458111}"/>
                </a:ext>
              </a:extLst>
            </p:cNvPr>
            <p:cNvGrpSpPr/>
            <p:nvPr/>
          </p:nvGrpSpPr>
          <p:grpSpPr>
            <a:xfrm>
              <a:off x="8204899" y="4864097"/>
              <a:ext cx="2121015" cy="914400"/>
              <a:chOff x="8204899" y="5529110"/>
              <a:chExt cx="2121015" cy="914400"/>
            </a:xfrm>
          </p:grpSpPr>
          <p:sp>
            <p:nvSpPr>
              <p:cNvPr id="167" name="Rectangle: Rounded Corners 166">
                <a:extLst>
                  <a:ext uri="{FF2B5EF4-FFF2-40B4-BE49-F238E27FC236}">
                    <a16:creationId xmlns:a16="http://schemas.microsoft.com/office/drawing/2014/main" id="{CD984F50-2B18-8B78-A3E0-E7460C135952}"/>
                  </a:ext>
                </a:extLst>
              </p:cNvPr>
              <p:cNvSpPr/>
              <p:nvPr/>
            </p:nvSpPr>
            <p:spPr>
              <a:xfrm>
                <a:off x="8204900" y="5529110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EEF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68" name="TextBox 167">
                <a:extLst>
                  <a:ext uri="{FF2B5EF4-FFF2-40B4-BE49-F238E27FC236}">
                    <a16:creationId xmlns:a16="http://schemas.microsoft.com/office/drawing/2014/main" id="{BD1B320A-A9F0-A29C-1C90-55571DFB41A0}"/>
                  </a:ext>
                </a:extLst>
              </p:cNvPr>
              <p:cNvSpPr txBox="1"/>
              <p:nvPr/>
            </p:nvSpPr>
            <p:spPr>
              <a:xfrm>
                <a:off x="8204899" y="5674719"/>
                <a:ext cx="212101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Cao (mỗi CA “silo”)</a:t>
                </a:r>
              </a:p>
            </p:txBody>
          </p:sp>
        </p:grp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0B4DA898-B443-D4E4-017E-9F6341360F31}"/>
              </a:ext>
            </a:extLst>
          </p:cNvPr>
          <p:cNvGrpSpPr/>
          <p:nvPr/>
        </p:nvGrpSpPr>
        <p:grpSpPr>
          <a:xfrm>
            <a:off x="507998" y="14731606"/>
            <a:ext cx="9817916" cy="914400"/>
            <a:chOff x="507998" y="5892467"/>
            <a:chExt cx="9817916" cy="914400"/>
          </a:xfrm>
        </p:grpSpPr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958BB901-C52B-F100-BED5-2D5BEE3906FE}"/>
                </a:ext>
              </a:extLst>
            </p:cNvPr>
            <p:cNvGrpSpPr/>
            <p:nvPr/>
          </p:nvGrpSpPr>
          <p:grpSpPr>
            <a:xfrm>
              <a:off x="507998" y="6017158"/>
              <a:ext cx="1533236" cy="665018"/>
              <a:chOff x="507998" y="3013363"/>
              <a:chExt cx="1533236" cy="665018"/>
            </a:xfrm>
          </p:grpSpPr>
          <p:sp>
            <p:nvSpPr>
              <p:cNvPr id="186" name="Rectangle: Rounded Corners 185">
                <a:extLst>
                  <a:ext uri="{FF2B5EF4-FFF2-40B4-BE49-F238E27FC236}">
                    <a16:creationId xmlns:a16="http://schemas.microsoft.com/office/drawing/2014/main" id="{9F4626E7-113F-0441-E291-9C343A42B9F3}"/>
                  </a:ext>
                </a:extLst>
              </p:cNvPr>
              <p:cNvSpPr/>
              <p:nvPr/>
            </p:nvSpPr>
            <p:spPr>
              <a:xfrm>
                <a:off x="507998" y="3013363"/>
                <a:ext cx="1533236" cy="665018"/>
              </a:xfrm>
              <a:prstGeom prst="roundRect">
                <a:avLst/>
              </a:prstGeom>
              <a:solidFill>
                <a:srgbClr val="19479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FCA32CBE-0E03-A817-1AA1-D7CEE2EC060B}"/>
                  </a:ext>
                </a:extLst>
              </p:cNvPr>
              <p:cNvSpPr txBox="1"/>
              <p:nvPr/>
            </p:nvSpPr>
            <p:spPr>
              <a:xfrm>
                <a:off x="507998" y="3115039"/>
                <a:ext cx="15332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3B801"/>
                    </a:solidFill>
                    <a:latin typeface="Roboto" pitchFamily="2" charset="0"/>
                    <a:ea typeface="Roboto" pitchFamily="2" charset="0"/>
                  </a:rPr>
                  <a:t>Phù hợp ký lô/Khối lượng lớn</a:t>
                </a:r>
              </a:p>
            </p:txBody>
          </p:sp>
        </p:grpSp>
        <p:grpSp>
          <p:nvGrpSpPr>
            <p:cNvPr id="177" name="Group 176">
              <a:extLst>
                <a:ext uri="{FF2B5EF4-FFF2-40B4-BE49-F238E27FC236}">
                  <a16:creationId xmlns:a16="http://schemas.microsoft.com/office/drawing/2014/main" id="{A0AF6E72-A77F-2F3A-7D58-093C4C83BC6F}"/>
                </a:ext>
              </a:extLst>
            </p:cNvPr>
            <p:cNvGrpSpPr/>
            <p:nvPr/>
          </p:nvGrpSpPr>
          <p:grpSpPr>
            <a:xfrm>
              <a:off x="2765725" y="5892467"/>
              <a:ext cx="2121015" cy="914400"/>
              <a:chOff x="2765725" y="2839952"/>
              <a:chExt cx="2121015" cy="914400"/>
            </a:xfrm>
          </p:grpSpPr>
          <p:sp>
            <p:nvSpPr>
              <p:cNvPr id="184" name="Rectangle: Rounded Corners 183">
                <a:extLst>
                  <a:ext uri="{FF2B5EF4-FFF2-40B4-BE49-F238E27FC236}">
                    <a16:creationId xmlns:a16="http://schemas.microsoft.com/office/drawing/2014/main" id="{7DD28FE5-B668-A3DE-0946-B1E0CADDB704}"/>
                  </a:ext>
                </a:extLst>
              </p:cNvPr>
              <p:cNvSpPr/>
              <p:nvPr/>
            </p:nvSpPr>
            <p:spPr>
              <a:xfrm>
                <a:off x="2765726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76C1F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85" name="TextBox 184">
                <a:extLst>
                  <a:ext uri="{FF2B5EF4-FFF2-40B4-BE49-F238E27FC236}">
                    <a16:creationId xmlns:a16="http://schemas.microsoft.com/office/drawing/2014/main" id="{DD111CBA-47AD-91DD-D49F-40FC2986494C}"/>
                  </a:ext>
                </a:extLst>
              </p:cNvPr>
              <p:cNvSpPr txBox="1"/>
              <p:nvPr/>
            </p:nvSpPr>
            <p:spPr>
              <a:xfrm>
                <a:off x="2765725" y="2973987"/>
                <a:ext cx="21210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Rất phù hợp: session + batch, tối ưu luồng SAD</a:t>
                </a:r>
              </a:p>
            </p:txBody>
          </p:sp>
        </p:grpSp>
        <p:grpSp>
          <p:nvGrpSpPr>
            <p:cNvPr id="178" name="Group 177">
              <a:extLst>
                <a:ext uri="{FF2B5EF4-FFF2-40B4-BE49-F238E27FC236}">
                  <a16:creationId xmlns:a16="http://schemas.microsoft.com/office/drawing/2014/main" id="{FB35F6A1-6DF4-BFE0-0D33-47E84E3FC3C7}"/>
                </a:ext>
              </a:extLst>
            </p:cNvPr>
            <p:cNvGrpSpPr/>
            <p:nvPr/>
          </p:nvGrpSpPr>
          <p:grpSpPr>
            <a:xfrm>
              <a:off x="5424117" y="5892467"/>
              <a:ext cx="2121015" cy="914400"/>
              <a:chOff x="5424117" y="2839952"/>
              <a:chExt cx="2121015" cy="914400"/>
            </a:xfrm>
          </p:grpSpPr>
          <p:sp>
            <p:nvSpPr>
              <p:cNvPr id="182" name="Rectangle: Rounded Corners 181">
                <a:extLst>
                  <a:ext uri="{FF2B5EF4-FFF2-40B4-BE49-F238E27FC236}">
                    <a16:creationId xmlns:a16="http://schemas.microsoft.com/office/drawing/2014/main" id="{89DFA3EA-07FF-2760-0399-4F3CD4301760}"/>
                  </a:ext>
                </a:extLst>
              </p:cNvPr>
              <p:cNvSpPr/>
              <p:nvPr/>
            </p:nvSpPr>
            <p:spPr>
              <a:xfrm>
                <a:off x="5424117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D0ED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6E305008-FE8C-17D4-349F-E8F10335B211}"/>
                  </a:ext>
                </a:extLst>
              </p:cNvPr>
              <p:cNvSpPr txBox="1"/>
              <p:nvPr/>
            </p:nvSpPr>
            <p:spPr>
              <a:xfrm>
                <a:off x="5424117" y="2973987"/>
                <a:ext cx="21210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Được, nếu quy trình consent hỗ trợ batch</a:t>
                </a:r>
              </a:p>
            </p:txBody>
          </p:sp>
        </p:grpSp>
        <p:grpSp>
          <p:nvGrpSpPr>
            <p:cNvPr id="179" name="Group 178">
              <a:extLst>
                <a:ext uri="{FF2B5EF4-FFF2-40B4-BE49-F238E27FC236}">
                  <a16:creationId xmlns:a16="http://schemas.microsoft.com/office/drawing/2014/main" id="{CF0D23CD-2842-2E56-E3A0-7A1E38BBEFFE}"/>
                </a:ext>
              </a:extLst>
            </p:cNvPr>
            <p:cNvGrpSpPr/>
            <p:nvPr/>
          </p:nvGrpSpPr>
          <p:grpSpPr>
            <a:xfrm>
              <a:off x="8204899" y="5892467"/>
              <a:ext cx="2121015" cy="914400"/>
              <a:chOff x="8204899" y="2839952"/>
              <a:chExt cx="2121015" cy="914400"/>
            </a:xfrm>
          </p:grpSpPr>
          <p:sp>
            <p:nvSpPr>
              <p:cNvPr id="180" name="Rectangle: Rounded Corners 179">
                <a:extLst>
                  <a:ext uri="{FF2B5EF4-FFF2-40B4-BE49-F238E27FC236}">
                    <a16:creationId xmlns:a16="http://schemas.microsoft.com/office/drawing/2014/main" id="{DD51C34E-3AE1-B014-22C0-BE068E4EB7AE}"/>
                  </a:ext>
                </a:extLst>
              </p:cNvPr>
              <p:cNvSpPr/>
              <p:nvPr/>
            </p:nvSpPr>
            <p:spPr>
              <a:xfrm>
                <a:off x="8204900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EEF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41F92D9E-4A20-E783-8172-85B07E43ED34}"/>
                  </a:ext>
                </a:extLst>
              </p:cNvPr>
              <p:cNvSpPr txBox="1"/>
              <p:nvPr/>
            </p:nvSpPr>
            <p:spPr>
              <a:xfrm>
                <a:off x="8204899" y="2973987"/>
                <a:ext cx="21210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Tùy app CA, thường không tối ưu batch đa hệ sinh thái</a:t>
                </a:r>
              </a:p>
            </p:txBody>
          </p:sp>
        </p:grp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6557EF27-CD9B-61AC-DA53-169ABF8F8ED3}"/>
              </a:ext>
            </a:extLst>
          </p:cNvPr>
          <p:cNvGrpSpPr/>
          <p:nvPr/>
        </p:nvGrpSpPr>
        <p:grpSpPr>
          <a:xfrm>
            <a:off x="507998" y="2521303"/>
            <a:ext cx="1533236" cy="665018"/>
            <a:chOff x="507998" y="3013363"/>
            <a:chExt cx="1533236" cy="665018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EAB6BFB9-2BCD-D6C7-5056-DC1A041274B9}"/>
                </a:ext>
              </a:extLst>
            </p:cNvPr>
            <p:cNvSpPr/>
            <p:nvPr/>
          </p:nvSpPr>
          <p:spPr>
            <a:xfrm>
              <a:off x="507998" y="3013363"/>
              <a:ext cx="1533236" cy="665018"/>
            </a:xfrm>
            <a:prstGeom prst="roundRect">
              <a:avLst/>
            </a:prstGeom>
            <a:solidFill>
              <a:srgbClr val="19479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A27B3BD-170C-ED32-440A-5F7F7F0882FF}"/>
                </a:ext>
              </a:extLst>
            </p:cNvPr>
            <p:cNvSpPr txBox="1"/>
            <p:nvPr/>
          </p:nvSpPr>
          <p:spPr>
            <a:xfrm>
              <a:off x="507998" y="3207373"/>
              <a:ext cx="15332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b="1" dirty="0">
                  <a:solidFill>
                    <a:srgbClr val="F3B801"/>
                  </a:solidFill>
                  <a:latin typeface="Roboto" pitchFamily="2" charset="0"/>
                  <a:ea typeface="Roboto" pitchFamily="2" charset="0"/>
                </a:rPr>
                <a:t>Mục tiêu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972E7FF-9E40-818F-4EBB-E4480367187E}"/>
              </a:ext>
            </a:extLst>
          </p:cNvPr>
          <p:cNvGrpSpPr/>
          <p:nvPr/>
        </p:nvGrpSpPr>
        <p:grpSpPr>
          <a:xfrm>
            <a:off x="2765725" y="2396612"/>
            <a:ext cx="2121015" cy="914400"/>
            <a:chOff x="2765725" y="2839952"/>
            <a:chExt cx="2121015" cy="914400"/>
          </a:xfrm>
        </p:grpSpPr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40E5F493-754B-AF0A-FF3D-DAA9A1484BC3}"/>
                </a:ext>
              </a:extLst>
            </p:cNvPr>
            <p:cNvSpPr/>
            <p:nvPr/>
          </p:nvSpPr>
          <p:spPr>
            <a:xfrm>
              <a:off x="2765726" y="2839952"/>
              <a:ext cx="2121014" cy="9144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6C1F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A0C8403-0B1C-BD76-5F62-36D529AFAA13}"/>
                </a:ext>
              </a:extLst>
            </p:cNvPr>
            <p:cNvSpPr txBox="1"/>
            <p:nvPr/>
          </p:nvSpPr>
          <p:spPr>
            <a:xfrm>
              <a:off x="2765725" y="2973987"/>
              <a:ext cx="21210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Lớp kích hoạt (SIC) thuần web đa nền tảng, SAD → HSM/QSCD ký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72A23BA1-8817-E90B-C477-9F082F71AFE8}"/>
              </a:ext>
            </a:extLst>
          </p:cNvPr>
          <p:cNvGrpSpPr/>
          <p:nvPr/>
        </p:nvGrpSpPr>
        <p:grpSpPr>
          <a:xfrm>
            <a:off x="5424117" y="2396612"/>
            <a:ext cx="2121015" cy="914400"/>
            <a:chOff x="5424117" y="2839952"/>
            <a:chExt cx="2121015" cy="914400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92DC75A1-51E6-2D6B-BBC7-89980C652198}"/>
                </a:ext>
              </a:extLst>
            </p:cNvPr>
            <p:cNvSpPr/>
            <p:nvPr/>
          </p:nvSpPr>
          <p:spPr>
            <a:xfrm>
              <a:off x="5424117" y="2839952"/>
              <a:ext cx="2121014" cy="914400"/>
            </a:xfrm>
            <a:prstGeom prst="roundRect">
              <a:avLst/>
            </a:prstGeom>
            <a:noFill/>
            <a:ln>
              <a:solidFill>
                <a:srgbClr val="D0ED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3F82ED5-2F63-6DE2-65A1-9AE3D3806B47}"/>
                </a:ext>
              </a:extLst>
            </p:cNvPr>
            <p:cNvSpPr txBox="1"/>
            <p:nvPr/>
          </p:nvSpPr>
          <p:spPr>
            <a:xfrm>
              <a:off x="5424117" y="2973987"/>
              <a:ext cx="21210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Hub kết nối định danh, ủy quyền, chia sẻ thông tin, có thể làm kênh consent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C3D539E-F242-32AD-8FE6-6C657BC60CBC}"/>
              </a:ext>
            </a:extLst>
          </p:cNvPr>
          <p:cNvGrpSpPr/>
          <p:nvPr/>
        </p:nvGrpSpPr>
        <p:grpSpPr>
          <a:xfrm>
            <a:off x="8204899" y="2396612"/>
            <a:ext cx="2121015" cy="914400"/>
            <a:chOff x="8204899" y="2839952"/>
            <a:chExt cx="2121015" cy="914400"/>
          </a:xfrm>
        </p:grpSpPr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F320EBBD-D080-8454-C876-FD951D341A20}"/>
                </a:ext>
              </a:extLst>
            </p:cNvPr>
            <p:cNvSpPr/>
            <p:nvPr/>
          </p:nvSpPr>
          <p:spPr>
            <a:xfrm>
              <a:off x="8204900" y="2839952"/>
              <a:ext cx="2121014" cy="914400"/>
            </a:xfrm>
            <a:prstGeom prst="roundRect">
              <a:avLst/>
            </a:prstGeom>
            <a:noFill/>
            <a:ln>
              <a:solidFill>
                <a:srgbClr val="EEF9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18C9CDA-C7CA-8090-4AE3-5A560AC24AF9}"/>
                </a:ext>
              </a:extLst>
            </p:cNvPr>
            <p:cNvSpPr txBox="1"/>
            <p:nvPr/>
          </p:nvSpPr>
          <p:spPr>
            <a:xfrm>
              <a:off x="8204899" y="2973987"/>
              <a:ext cx="21210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Mỗi CA tự kiểm soát SIC/consent/SDK trong app của họ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E1A7371-AC57-7120-D5D7-F0CC7192A6A4}"/>
              </a:ext>
            </a:extLst>
          </p:cNvPr>
          <p:cNvGrpSpPr/>
          <p:nvPr/>
        </p:nvGrpSpPr>
        <p:grpSpPr>
          <a:xfrm>
            <a:off x="507998" y="3494164"/>
            <a:ext cx="9817916" cy="914400"/>
            <a:chOff x="507998" y="3722751"/>
            <a:chExt cx="9817916" cy="914400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C2C77F3F-5AA5-5DAD-CBD7-D3890D29F854}"/>
                </a:ext>
              </a:extLst>
            </p:cNvPr>
            <p:cNvGrpSpPr/>
            <p:nvPr/>
          </p:nvGrpSpPr>
          <p:grpSpPr>
            <a:xfrm>
              <a:off x="507998" y="3847442"/>
              <a:ext cx="1533236" cy="665018"/>
              <a:chOff x="507998" y="4342780"/>
              <a:chExt cx="1533236" cy="665018"/>
            </a:xfrm>
          </p:grpSpPr>
          <p:sp>
            <p:nvSpPr>
              <p:cNvPr id="28" name="Rectangle: Rounded Corners 27">
                <a:extLst>
                  <a:ext uri="{FF2B5EF4-FFF2-40B4-BE49-F238E27FC236}">
                    <a16:creationId xmlns:a16="http://schemas.microsoft.com/office/drawing/2014/main" id="{BC0E5C40-6A4C-CE50-6FFA-5A4E4EA9EA5D}"/>
                  </a:ext>
                </a:extLst>
              </p:cNvPr>
              <p:cNvSpPr/>
              <p:nvPr/>
            </p:nvSpPr>
            <p:spPr>
              <a:xfrm>
                <a:off x="507998" y="4342780"/>
                <a:ext cx="1533236" cy="665018"/>
              </a:xfrm>
              <a:prstGeom prst="roundRect">
                <a:avLst/>
              </a:prstGeom>
              <a:solidFill>
                <a:srgbClr val="19479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E2B4CC2-E371-A41C-786A-6DFB1A325459}"/>
                  </a:ext>
                </a:extLst>
              </p:cNvPr>
              <p:cNvSpPr txBox="1"/>
              <p:nvPr/>
            </p:nvSpPr>
            <p:spPr>
              <a:xfrm>
                <a:off x="507998" y="4536790"/>
                <a:ext cx="153323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3B801"/>
                    </a:solidFill>
                    <a:latin typeface="Roboto" pitchFamily="2" charset="0"/>
                    <a:ea typeface="Roboto" pitchFamily="2" charset="0"/>
                  </a:rPr>
                  <a:t>Chuẩn eIDAS/ESTI</a:t>
                </a:r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14EEB5F4-A0FA-8722-9094-273C4865B9F3}"/>
                </a:ext>
              </a:extLst>
            </p:cNvPr>
            <p:cNvGrpSpPr/>
            <p:nvPr/>
          </p:nvGrpSpPr>
          <p:grpSpPr>
            <a:xfrm>
              <a:off x="2765724" y="3722751"/>
              <a:ext cx="2121016" cy="914400"/>
              <a:chOff x="2765724" y="4218089"/>
              <a:chExt cx="2121016" cy="914400"/>
            </a:xfrm>
          </p:grpSpPr>
          <p:sp>
            <p:nvSpPr>
              <p:cNvPr id="37" name="Rectangle: Rounded Corners 36">
                <a:extLst>
                  <a:ext uri="{FF2B5EF4-FFF2-40B4-BE49-F238E27FC236}">
                    <a16:creationId xmlns:a16="http://schemas.microsoft.com/office/drawing/2014/main" id="{5C41A721-797A-C005-8392-15AD5588FC6B}"/>
                  </a:ext>
                </a:extLst>
              </p:cNvPr>
              <p:cNvSpPr/>
              <p:nvPr/>
            </p:nvSpPr>
            <p:spPr>
              <a:xfrm>
                <a:off x="2765726" y="4218089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76C1F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3C77664-EAC2-FD2F-5C50-0314F41C17DB}"/>
                  </a:ext>
                </a:extLst>
              </p:cNvPr>
              <p:cNvSpPr txBox="1"/>
              <p:nvPr/>
            </p:nvSpPr>
            <p:spPr>
              <a:xfrm>
                <a:off x="2765724" y="4444457"/>
                <a:ext cx="21210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Rất phù hợp: ETSI TS 119 431/432 (Remote QSCD)</a:t>
                </a: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90A80691-D09E-6C73-B660-F9BC4734AAF7}"/>
                </a:ext>
              </a:extLst>
            </p:cNvPr>
            <p:cNvGrpSpPr/>
            <p:nvPr/>
          </p:nvGrpSpPr>
          <p:grpSpPr>
            <a:xfrm>
              <a:off x="5424116" y="3722751"/>
              <a:ext cx="2121015" cy="914400"/>
              <a:chOff x="5424116" y="4243405"/>
              <a:chExt cx="2121015" cy="914400"/>
            </a:xfrm>
          </p:grpSpPr>
          <p:sp>
            <p:nvSpPr>
              <p:cNvPr id="40" name="Rectangle: Rounded Corners 39">
                <a:extLst>
                  <a:ext uri="{FF2B5EF4-FFF2-40B4-BE49-F238E27FC236}">
                    <a16:creationId xmlns:a16="http://schemas.microsoft.com/office/drawing/2014/main" id="{66529B16-0716-783D-EFB7-899FC02DEB51}"/>
                  </a:ext>
                </a:extLst>
              </p:cNvPr>
              <p:cNvSpPr/>
              <p:nvPr/>
            </p:nvSpPr>
            <p:spPr>
              <a:xfrm>
                <a:off x="5424117" y="4243405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D0ED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DE68EA2E-18FE-4343-8441-C751AF20C3C9}"/>
                  </a:ext>
                </a:extLst>
              </p:cNvPr>
              <p:cNvSpPr txBox="1"/>
              <p:nvPr/>
            </p:nvSpPr>
            <p:spPr>
              <a:xfrm>
                <a:off x="5424116" y="4285107"/>
                <a:ext cx="212101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Phù hợp nếu RSHUB vận hành theo OIDC/consent chuẩn, đóng vai trò nguồn danh tính/consent</a:t>
                </a: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A9BD7639-6A4C-B2DD-39DE-5568F01F81EB}"/>
                </a:ext>
              </a:extLst>
            </p:cNvPr>
            <p:cNvGrpSpPr/>
            <p:nvPr/>
          </p:nvGrpSpPr>
          <p:grpSpPr>
            <a:xfrm>
              <a:off x="8204899" y="3722751"/>
              <a:ext cx="2121015" cy="914400"/>
              <a:chOff x="8204899" y="4218089"/>
              <a:chExt cx="2121015" cy="914400"/>
            </a:xfrm>
          </p:grpSpPr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9300C4B1-D87D-E4AE-9211-AD1039299D37}"/>
                  </a:ext>
                </a:extLst>
              </p:cNvPr>
              <p:cNvSpPr/>
              <p:nvPr/>
            </p:nvSpPr>
            <p:spPr>
              <a:xfrm>
                <a:off x="8204900" y="4218089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EEF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43FF6F69-9621-358A-B6DE-CE343172DDFF}"/>
                  </a:ext>
                </a:extLst>
              </p:cNvPr>
              <p:cNvSpPr txBox="1"/>
              <p:nvPr/>
            </p:nvSpPr>
            <p:spPr>
              <a:xfrm>
                <a:off x="8204899" y="4352124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Phù hợp nhưng phân mảnh theo cách triển khai từng CA, khó đồng nhất trải nghiệm</a:t>
                </a:r>
              </a:p>
            </p:txBody>
          </p:sp>
        </p:grp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B96564CE-8A96-3E68-3E63-3FF065F8B1AC}"/>
              </a:ext>
            </a:extLst>
          </p:cNvPr>
          <p:cNvGrpSpPr/>
          <p:nvPr/>
        </p:nvGrpSpPr>
        <p:grpSpPr>
          <a:xfrm>
            <a:off x="507998" y="4591716"/>
            <a:ext cx="9817916" cy="914400"/>
            <a:chOff x="507998" y="4864097"/>
            <a:chExt cx="9817916" cy="914400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05AD4B90-3A24-F247-DADE-974B8F684E15}"/>
                </a:ext>
              </a:extLst>
            </p:cNvPr>
            <p:cNvGrpSpPr/>
            <p:nvPr/>
          </p:nvGrpSpPr>
          <p:grpSpPr>
            <a:xfrm>
              <a:off x="507998" y="4988788"/>
              <a:ext cx="1533236" cy="665018"/>
              <a:chOff x="507998" y="5656033"/>
              <a:chExt cx="1533236" cy="665018"/>
            </a:xfrm>
          </p:grpSpPr>
          <p:sp>
            <p:nvSpPr>
              <p:cNvPr id="29" name="Rectangle: Rounded Corners 28">
                <a:extLst>
                  <a:ext uri="{FF2B5EF4-FFF2-40B4-BE49-F238E27FC236}">
                    <a16:creationId xmlns:a16="http://schemas.microsoft.com/office/drawing/2014/main" id="{96379072-C8FC-45B3-7F06-2FBC3FFAD5CF}"/>
                  </a:ext>
                </a:extLst>
              </p:cNvPr>
              <p:cNvSpPr/>
              <p:nvPr/>
            </p:nvSpPr>
            <p:spPr>
              <a:xfrm>
                <a:off x="507998" y="5656033"/>
                <a:ext cx="1533236" cy="665018"/>
              </a:xfrm>
              <a:prstGeom prst="roundRect">
                <a:avLst/>
              </a:prstGeom>
              <a:solidFill>
                <a:srgbClr val="19479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F82BAC0-4613-82A1-D7E1-95724D01DB42}"/>
                  </a:ext>
                </a:extLst>
              </p:cNvPr>
              <p:cNvSpPr txBox="1"/>
              <p:nvPr/>
            </p:nvSpPr>
            <p:spPr>
              <a:xfrm>
                <a:off x="507998" y="5850042"/>
                <a:ext cx="153323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3B801"/>
                    </a:solidFill>
                    <a:latin typeface="Roboto" pitchFamily="2" charset="0"/>
                    <a:ea typeface="Roboto" pitchFamily="2" charset="0"/>
                  </a:rPr>
                  <a:t>UX ký nhiều lần</a:t>
                </a: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A22EF176-CDFA-528A-70A5-D5C357543D59}"/>
                </a:ext>
              </a:extLst>
            </p:cNvPr>
            <p:cNvGrpSpPr/>
            <p:nvPr/>
          </p:nvGrpSpPr>
          <p:grpSpPr>
            <a:xfrm>
              <a:off x="2765724" y="4864097"/>
              <a:ext cx="2121016" cy="914400"/>
              <a:chOff x="2765724" y="5529110"/>
              <a:chExt cx="2121016" cy="914400"/>
            </a:xfrm>
          </p:grpSpPr>
          <p:sp>
            <p:nvSpPr>
              <p:cNvPr id="38" name="Rectangle: Rounded Corners 37">
                <a:extLst>
                  <a:ext uri="{FF2B5EF4-FFF2-40B4-BE49-F238E27FC236}">
                    <a16:creationId xmlns:a16="http://schemas.microsoft.com/office/drawing/2014/main" id="{B6FCF80E-5E0D-715B-923E-4A59B766BF82}"/>
                  </a:ext>
                </a:extLst>
              </p:cNvPr>
              <p:cNvSpPr/>
              <p:nvPr/>
            </p:nvSpPr>
            <p:spPr>
              <a:xfrm>
                <a:off x="2765726" y="5529110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76C1F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1B2B9BC6-6D31-CC35-8585-4021285FA6EA}"/>
                  </a:ext>
                </a:extLst>
              </p:cNvPr>
              <p:cNvSpPr txBox="1"/>
              <p:nvPr/>
            </p:nvSpPr>
            <p:spPr>
              <a:xfrm>
                <a:off x="2765724" y="5674720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Tốt nhất: 1-2 chạm (FaceID, TouchID, SPC), có thể gom “signing session” </a:t>
                </a: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7B8ADFB2-5E4F-9429-BB7B-4803F3DFE13B}"/>
                </a:ext>
              </a:extLst>
            </p:cNvPr>
            <p:cNvGrpSpPr/>
            <p:nvPr/>
          </p:nvGrpSpPr>
          <p:grpSpPr>
            <a:xfrm>
              <a:off x="5424116" y="4864097"/>
              <a:ext cx="2121015" cy="914400"/>
              <a:chOff x="5424116" y="5529110"/>
              <a:chExt cx="2121015" cy="914400"/>
            </a:xfrm>
          </p:grpSpPr>
          <p:sp>
            <p:nvSpPr>
              <p:cNvPr id="41" name="Rectangle: Rounded Corners 40">
                <a:extLst>
                  <a:ext uri="{FF2B5EF4-FFF2-40B4-BE49-F238E27FC236}">
                    <a16:creationId xmlns:a16="http://schemas.microsoft.com/office/drawing/2014/main" id="{48C8535C-8F88-CDD5-EDB2-CF6649B3C916}"/>
                  </a:ext>
                </a:extLst>
              </p:cNvPr>
              <p:cNvSpPr/>
              <p:nvPr/>
            </p:nvSpPr>
            <p:spPr>
              <a:xfrm>
                <a:off x="5424117" y="5529110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D0ED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317232EB-02E9-9688-3082-596EC39DDF27}"/>
                  </a:ext>
                </a:extLst>
              </p:cNvPr>
              <p:cNvSpPr txBox="1"/>
              <p:nvPr/>
            </p:nvSpPr>
            <p:spPr>
              <a:xfrm>
                <a:off x="5424116" y="5687380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Tốt nếu App2App mượt, nhưng mỗi lần ký đều phải nhảy app</a:t>
                </a:r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5A3F6079-2CD2-92A3-56BF-4B3B860CC7FF}"/>
                </a:ext>
              </a:extLst>
            </p:cNvPr>
            <p:cNvGrpSpPr/>
            <p:nvPr/>
          </p:nvGrpSpPr>
          <p:grpSpPr>
            <a:xfrm>
              <a:off x="8204899" y="4864097"/>
              <a:ext cx="2121015" cy="914400"/>
              <a:chOff x="8204899" y="5529110"/>
              <a:chExt cx="2121015" cy="914400"/>
            </a:xfrm>
          </p:grpSpPr>
          <p:sp>
            <p:nvSpPr>
              <p:cNvPr id="44" name="Rectangle: Rounded Corners 43">
                <a:extLst>
                  <a:ext uri="{FF2B5EF4-FFF2-40B4-BE49-F238E27FC236}">
                    <a16:creationId xmlns:a16="http://schemas.microsoft.com/office/drawing/2014/main" id="{85088570-254C-D536-60D9-CBC446C191B6}"/>
                  </a:ext>
                </a:extLst>
              </p:cNvPr>
              <p:cNvSpPr/>
              <p:nvPr/>
            </p:nvSpPr>
            <p:spPr>
              <a:xfrm>
                <a:off x="8204900" y="5529110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EEF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3ECC8A69-DF72-8379-9B16-7A0C6B527598}"/>
                  </a:ext>
                </a:extLst>
              </p:cNvPr>
              <p:cNvSpPr txBox="1"/>
              <p:nvPr/>
            </p:nvSpPr>
            <p:spPr>
              <a:xfrm>
                <a:off x="8204899" y="5674719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Tốt trong phạm vi app của CA, cross-app/cross-RP kém mượt</a:t>
                </a:r>
              </a:p>
            </p:txBody>
          </p:sp>
        </p:grp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6CF4A5D7-2AD1-6380-38FB-A4384B0A2BA9}"/>
              </a:ext>
            </a:extLst>
          </p:cNvPr>
          <p:cNvGrpSpPr/>
          <p:nvPr/>
        </p:nvGrpSpPr>
        <p:grpSpPr>
          <a:xfrm>
            <a:off x="507998" y="5689268"/>
            <a:ext cx="9817916" cy="914400"/>
            <a:chOff x="507998" y="5892467"/>
            <a:chExt cx="9817916" cy="914400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DF20D8AB-3E4D-024B-B118-489DF5E8A8CD}"/>
                </a:ext>
              </a:extLst>
            </p:cNvPr>
            <p:cNvGrpSpPr/>
            <p:nvPr/>
          </p:nvGrpSpPr>
          <p:grpSpPr>
            <a:xfrm>
              <a:off x="507998" y="6017158"/>
              <a:ext cx="1533236" cy="665018"/>
              <a:chOff x="507998" y="3013363"/>
              <a:chExt cx="1533236" cy="665018"/>
            </a:xfrm>
          </p:grpSpPr>
          <p:sp>
            <p:nvSpPr>
              <p:cNvPr id="71" name="Rectangle: Rounded Corners 70">
                <a:extLst>
                  <a:ext uri="{FF2B5EF4-FFF2-40B4-BE49-F238E27FC236}">
                    <a16:creationId xmlns:a16="http://schemas.microsoft.com/office/drawing/2014/main" id="{AB9F2D29-F9A0-5F9F-3EDD-AA4140720075}"/>
                  </a:ext>
                </a:extLst>
              </p:cNvPr>
              <p:cNvSpPr/>
              <p:nvPr/>
            </p:nvSpPr>
            <p:spPr>
              <a:xfrm>
                <a:off x="507998" y="3013363"/>
                <a:ext cx="1533236" cy="665018"/>
              </a:xfrm>
              <a:prstGeom prst="roundRect">
                <a:avLst/>
              </a:prstGeom>
              <a:solidFill>
                <a:srgbClr val="19479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A3B7ECE3-E761-309E-86C7-28F200E31806}"/>
                  </a:ext>
                </a:extLst>
              </p:cNvPr>
              <p:cNvSpPr txBox="1"/>
              <p:nvPr/>
            </p:nvSpPr>
            <p:spPr>
              <a:xfrm>
                <a:off x="507998" y="3207373"/>
                <a:ext cx="15332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3B801"/>
                    </a:solidFill>
                    <a:latin typeface="Roboto" pitchFamily="2" charset="0"/>
                    <a:ea typeface="Roboto" pitchFamily="2" charset="0"/>
                  </a:rPr>
                  <a:t>PC không có Hello/USB token</a:t>
                </a:r>
              </a:p>
            </p:txBody>
          </p: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D6D0183E-904B-BAC3-2544-34AA6104BABD}"/>
                </a:ext>
              </a:extLst>
            </p:cNvPr>
            <p:cNvGrpSpPr/>
            <p:nvPr/>
          </p:nvGrpSpPr>
          <p:grpSpPr>
            <a:xfrm>
              <a:off x="2765725" y="5892467"/>
              <a:ext cx="2121015" cy="914400"/>
              <a:chOff x="2765725" y="2839952"/>
              <a:chExt cx="2121015" cy="914400"/>
            </a:xfrm>
          </p:grpSpPr>
          <p:sp>
            <p:nvSpPr>
              <p:cNvPr id="74" name="Rectangle: Rounded Corners 73">
                <a:extLst>
                  <a:ext uri="{FF2B5EF4-FFF2-40B4-BE49-F238E27FC236}">
                    <a16:creationId xmlns:a16="http://schemas.microsoft.com/office/drawing/2014/main" id="{C2BC5846-AFA4-0151-3772-29550A308B25}"/>
                  </a:ext>
                </a:extLst>
              </p:cNvPr>
              <p:cNvSpPr/>
              <p:nvPr/>
            </p:nvSpPr>
            <p:spPr>
              <a:xfrm>
                <a:off x="2765726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76C1F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173CEAFE-C13A-7506-83CB-75CF0DC22B6D}"/>
                  </a:ext>
                </a:extLst>
              </p:cNvPr>
              <p:cNvSpPr txBox="1"/>
              <p:nvPr/>
            </p:nvSpPr>
            <p:spPr>
              <a:xfrm>
                <a:off x="2765725" y="2973987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PC </a:t>
                </a:r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  <a:sym typeface="Wingdings 3" panose="05040102010807070707" pitchFamily="18" charset="2"/>
                  </a:rPr>
                  <a:t>  Phone bằng QR (cross – device – passkey) – chuẩn, gọn</a:t>
                </a:r>
                <a:endPara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3A7F8A75-788B-48EE-0301-DB4967BD3618}"/>
                </a:ext>
              </a:extLst>
            </p:cNvPr>
            <p:cNvGrpSpPr/>
            <p:nvPr/>
          </p:nvGrpSpPr>
          <p:grpSpPr>
            <a:xfrm>
              <a:off x="5424117" y="5892467"/>
              <a:ext cx="2121015" cy="914400"/>
              <a:chOff x="5424117" y="2839952"/>
              <a:chExt cx="2121015" cy="914400"/>
            </a:xfrm>
          </p:grpSpPr>
          <p:sp>
            <p:nvSpPr>
              <p:cNvPr id="77" name="Rectangle: Rounded Corners 76">
                <a:extLst>
                  <a:ext uri="{FF2B5EF4-FFF2-40B4-BE49-F238E27FC236}">
                    <a16:creationId xmlns:a16="http://schemas.microsoft.com/office/drawing/2014/main" id="{EFC6561A-E755-6F02-FF3A-6AF4321957E2}"/>
                  </a:ext>
                </a:extLst>
              </p:cNvPr>
              <p:cNvSpPr/>
              <p:nvPr/>
            </p:nvSpPr>
            <p:spPr>
              <a:xfrm>
                <a:off x="5424117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D0ED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2AD66E56-EC6A-3D25-4ED4-DD008C84D5C5}"/>
                  </a:ext>
                </a:extLst>
              </p:cNvPr>
              <p:cNvSpPr txBox="1"/>
              <p:nvPr/>
            </p:nvSpPr>
            <p:spPr>
              <a:xfrm>
                <a:off x="5424117" y="2973987"/>
                <a:ext cx="21210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Có thể quét QR mở VNeID để approve → trả consent</a:t>
                </a:r>
              </a:p>
            </p:txBody>
          </p: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06F89D36-5FE7-6084-02AF-587CE024CB58}"/>
                </a:ext>
              </a:extLst>
            </p:cNvPr>
            <p:cNvGrpSpPr/>
            <p:nvPr/>
          </p:nvGrpSpPr>
          <p:grpSpPr>
            <a:xfrm>
              <a:off x="8204899" y="5892467"/>
              <a:ext cx="2121015" cy="914400"/>
              <a:chOff x="8204899" y="2839952"/>
              <a:chExt cx="2121015" cy="914400"/>
            </a:xfrm>
          </p:grpSpPr>
          <p:sp>
            <p:nvSpPr>
              <p:cNvPr id="80" name="Rectangle: Rounded Corners 79">
                <a:extLst>
                  <a:ext uri="{FF2B5EF4-FFF2-40B4-BE49-F238E27FC236}">
                    <a16:creationId xmlns:a16="http://schemas.microsoft.com/office/drawing/2014/main" id="{862AAF2E-91E9-319F-EF2C-918E4BACD557}"/>
                  </a:ext>
                </a:extLst>
              </p:cNvPr>
              <p:cNvSpPr/>
              <p:nvPr/>
            </p:nvSpPr>
            <p:spPr>
              <a:xfrm>
                <a:off x="8204900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EEF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9E770104-F729-ED0D-13B6-534059ACF7AC}"/>
                  </a:ext>
                </a:extLst>
              </p:cNvPr>
              <p:cNvSpPr txBox="1"/>
              <p:nvPr/>
            </p:nvSpPr>
            <p:spPr>
              <a:xfrm>
                <a:off x="8204899" y="2973987"/>
                <a:ext cx="21210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Thường không đồng bộ, mỗi CA tùy biến</a:t>
                </a:r>
              </a:p>
            </p:txBody>
          </p:sp>
        </p:grpSp>
      </p:grpSp>
      <p:sp>
        <p:nvSpPr>
          <p:cNvPr id="190" name="TextBox 189">
            <a:extLst>
              <a:ext uri="{FF2B5EF4-FFF2-40B4-BE49-F238E27FC236}">
                <a16:creationId xmlns:a16="http://schemas.microsoft.com/office/drawing/2014/main" id="{C025B747-7F7C-586E-7F16-140E789F179E}"/>
              </a:ext>
            </a:extLst>
          </p:cNvPr>
          <p:cNvSpPr txBox="1"/>
          <p:nvPr/>
        </p:nvSpPr>
        <p:spPr>
          <a:xfrm>
            <a:off x="3202113" y="195830"/>
            <a:ext cx="57877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000" b="1" dirty="0">
                <a:solidFill>
                  <a:srgbClr val="EEF9FF"/>
                </a:solidFill>
                <a:latin typeface="Roboto" pitchFamily="2" charset="0"/>
                <a:ea typeface="Roboto" pitchFamily="2" charset="0"/>
              </a:rPr>
              <a:t>BỨC TRANH TỔNG QUAN</a:t>
            </a:r>
          </a:p>
        </p:txBody>
      </p:sp>
    </p:spTree>
    <p:extLst>
      <p:ext uri="{BB962C8B-B14F-4D97-AF65-F5344CB8AC3E}">
        <p14:creationId xmlns:p14="http://schemas.microsoft.com/office/powerpoint/2010/main" val="40016564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4900CA-F518-A554-4DEE-1B5DA6020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2FA4852A-CF61-10D0-D6D4-3D2149DDF834}"/>
              </a:ext>
            </a:extLst>
          </p:cNvPr>
          <p:cNvSpPr/>
          <p:nvPr/>
        </p:nvSpPr>
        <p:spPr>
          <a:xfrm rot="10800000" flipH="1">
            <a:off x="0" y="-1"/>
            <a:ext cx="12192000" cy="1683946"/>
          </a:xfrm>
          <a:custGeom>
            <a:avLst/>
            <a:gdLst>
              <a:gd name="csX0" fmla="*/ 4169121 w 8338242"/>
              <a:gd name="csY0" fmla="*/ 0 h 4182701"/>
              <a:gd name="csX1" fmla="*/ 8338242 w 8338242"/>
              <a:gd name="csY1" fmla="*/ 4169121 h 4182701"/>
              <a:gd name="csX2" fmla="*/ 8337899 w 8338242"/>
              <a:gd name="csY2" fmla="*/ 4182701 h 4182701"/>
              <a:gd name="csX3" fmla="*/ 344 w 8338242"/>
              <a:gd name="csY3" fmla="*/ 4182701 h 4182701"/>
              <a:gd name="csX4" fmla="*/ 0 w 8338242"/>
              <a:gd name="csY4" fmla="*/ 4169121 h 4182701"/>
              <a:gd name="csX5" fmla="*/ 4169121 w 8338242"/>
              <a:gd name="csY5" fmla="*/ 0 h 41827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338242" h="4182701">
                <a:moveTo>
                  <a:pt x="4169121" y="0"/>
                </a:moveTo>
                <a:cubicBezTo>
                  <a:pt x="6471663" y="0"/>
                  <a:pt x="8338242" y="1866579"/>
                  <a:pt x="8338242" y="4169121"/>
                </a:cubicBezTo>
                <a:lnTo>
                  <a:pt x="8337899" y="4182701"/>
                </a:lnTo>
                <a:lnTo>
                  <a:pt x="344" y="4182701"/>
                </a:lnTo>
                <a:lnTo>
                  <a:pt x="0" y="4169121"/>
                </a:lnTo>
                <a:cubicBezTo>
                  <a:pt x="0" y="1866579"/>
                  <a:pt x="1866579" y="0"/>
                  <a:pt x="4169121" y="0"/>
                </a:cubicBezTo>
                <a:close/>
              </a:path>
            </a:pathLst>
          </a:custGeom>
          <a:blipFill dpi="0" rotWithShape="1">
            <a:blip r:embed="rId2">
              <a:alphaModFix amt="48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B479C726-AB1B-E0AA-DE10-B3B129DDE252}"/>
              </a:ext>
            </a:extLst>
          </p:cNvPr>
          <p:cNvSpPr/>
          <p:nvPr/>
        </p:nvSpPr>
        <p:spPr>
          <a:xfrm rot="10800000">
            <a:off x="0" y="-12643"/>
            <a:ext cx="12192000" cy="1683946"/>
          </a:xfrm>
          <a:custGeom>
            <a:avLst/>
            <a:gdLst>
              <a:gd name="csX0" fmla="*/ 4169121 w 8338242"/>
              <a:gd name="csY0" fmla="*/ 0 h 4182701"/>
              <a:gd name="csX1" fmla="*/ 8338242 w 8338242"/>
              <a:gd name="csY1" fmla="*/ 4169121 h 4182701"/>
              <a:gd name="csX2" fmla="*/ 8337899 w 8338242"/>
              <a:gd name="csY2" fmla="*/ 4182701 h 4182701"/>
              <a:gd name="csX3" fmla="*/ 344 w 8338242"/>
              <a:gd name="csY3" fmla="*/ 4182701 h 4182701"/>
              <a:gd name="csX4" fmla="*/ 0 w 8338242"/>
              <a:gd name="csY4" fmla="*/ 4169121 h 4182701"/>
              <a:gd name="csX5" fmla="*/ 4169121 w 8338242"/>
              <a:gd name="csY5" fmla="*/ 0 h 41827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338242" h="4182701">
                <a:moveTo>
                  <a:pt x="4169121" y="0"/>
                </a:moveTo>
                <a:cubicBezTo>
                  <a:pt x="6471663" y="0"/>
                  <a:pt x="8338242" y="1866579"/>
                  <a:pt x="8338242" y="4169121"/>
                </a:cubicBezTo>
                <a:lnTo>
                  <a:pt x="8337899" y="4182701"/>
                </a:lnTo>
                <a:lnTo>
                  <a:pt x="344" y="4182701"/>
                </a:lnTo>
                <a:lnTo>
                  <a:pt x="0" y="4169121"/>
                </a:lnTo>
                <a:cubicBezTo>
                  <a:pt x="0" y="1866579"/>
                  <a:pt x="1866579" y="0"/>
                  <a:pt x="4169121" y="0"/>
                </a:cubicBezTo>
                <a:close/>
              </a:path>
            </a:pathLst>
          </a:custGeom>
          <a:solidFill>
            <a:srgbClr val="194794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2EAD4AC-E87E-2D87-111B-EA880374AB8F}"/>
              </a:ext>
            </a:extLst>
          </p:cNvPr>
          <p:cNvGrpSpPr/>
          <p:nvPr/>
        </p:nvGrpSpPr>
        <p:grpSpPr>
          <a:xfrm>
            <a:off x="3055855" y="772539"/>
            <a:ext cx="1578609" cy="1332569"/>
            <a:chOff x="2559715" y="925453"/>
            <a:chExt cx="1578609" cy="1332569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0EF891E6-7E6B-0996-305C-58F811106F1D}"/>
                </a:ext>
              </a:extLst>
            </p:cNvPr>
            <p:cNvSpPr/>
            <p:nvPr/>
          </p:nvSpPr>
          <p:spPr>
            <a:xfrm>
              <a:off x="2629020" y="1358022"/>
              <a:ext cx="1440000" cy="900000"/>
            </a:xfrm>
            <a:prstGeom prst="roundRect">
              <a:avLst/>
            </a:prstGeom>
            <a:solidFill>
              <a:srgbClr val="EEF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D497C4BE-7683-DC5E-A048-177E8C17B4EB}"/>
                </a:ext>
              </a:extLst>
            </p:cNvPr>
            <p:cNvGrpSpPr/>
            <p:nvPr/>
          </p:nvGrpSpPr>
          <p:grpSpPr>
            <a:xfrm>
              <a:off x="2984022" y="925453"/>
              <a:ext cx="742384" cy="830997"/>
              <a:chOff x="3023858" y="832918"/>
              <a:chExt cx="742384" cy="830997"/>
            </a:xfrm>
          </p:grpSpPr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1E43A612-65BD-8E29-9837-81947AFD3C90}"/>
                  </a:ext>
                </a:extLst>
              </p:cNvPr>
              <p:cNvSpPr/>
              <p:nvPr/>
            </p:nvSpPr>
            <p:spPr>
              <a:xfrm>
                <a:off x="3023858" y="877224"/>
                <a:ext cx="742384" cy="742384"/>
              </a:xfrm>
              <a:prstGeom prst="ellipse">
                <a:avLst/>
              </a:prstGeom>
              <a:solidFill>
                <a:srgbClr val="76C1F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b="1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E4CD679-A6A3-E4F3-E872-32F906C31DD7}"/>
                  </a:ext>
                </a:extLst>
              </p:cNvPr>
              <p:cNvSpPr txBox="1"/>
              <p:nvPr/>
            </p:nvSpPr>
            <p:spPr>
              <a:xfrm>
                <a:off x="3081014" y="832918"/>
                <a:ext cx="62807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4800" b="1" dirty="0">
                    <a:solidFill>
                      <a:srgbClr val="EEF9FF"/>
                    </a:solidFill>
                    <a:latin typeface="Roboto" pitchFamily="2" charset="0"/>
                    <a:ea typeface="Roboto" pitchFamily="2" charset="0"/>
                  </a:rPr>
                  <a:t>A</a:t>
                </a: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26014AA-AFE3-DBB2-0B68-1761023C8745}"/>
                </a:ext>
              </a:extLst>
            </p:cNvPr>
            <p:cNvSpPr txBox="1"/>
            <p:nvPr/>
          </p:nvSpPr>
          <p:spPr>
            <a:xfrm>
              <a:off x="2559715" y="1747361"/>
              <a:ext cx="15786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4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WEB-BASED SIC</a:t>
              </a:r>
              <a:endParaRPr lang="vi-VN" sz="1050" b="1" dirty="0">
                <a:solidFill>
                  <a:srgbClr val="194794"/>
                </a:solidFill>
                <a:latin typeface="Roboto" pitchFamily="2" charset="0"/>
                <a:ea typeface="Roboto" pitchFamily="2" charset="0"/>
              </a:endParaRPr>
            </a:p>
          </p:txBody>
        </p:sp>
        <p:pic>
          <p:nvPicPr>
            <p:cNvPr id="21" name="Graphic 20" descr="Internet with solid fill">
              <a:extLst>
                <a:ext uri="{FF2B5EF4-FFF2-40B4-BE49-F238E27FC236}">
                  <a16:creationId xmlns:a16="http://schemas.microsoft.com/office/drawing/2014/main" id="{B105078E-C633-1E5F-9C89-C5F74E119A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60859" y="1332736"/>
              <a:ext cx="457200" cy="457200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53F22EC-EDE9-1CBE-2E49-DD0EF0834C0F}"/>
              </a:ext>
            </a:extLst>
          </p:cNvPr>
          <p:cNvGrpSpPr/>
          <p:nvPr/>
        </p:nvGrpSpPr>
        <p:grpSpPr>
          <a:xfrm>
            <a:off x="5691771" y="751453"/>
            <a:ext cx="1578609" cy="1390426"/>
            <a:chOff x="5277521" y="1224141"/>
            <a:chExt cx="1578609" cy="1390426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17A31B07-FC96-A4BB-1A9C-DF177F6779A2}"/>
                </a:ext>
              </a:extLst>
            </p:cNvPr>
            <p:cNvSpPr/>
            <p:nvPr/>
          </p:nvSpPr>
          <p:spPr>
            <a:xfrm>
              <a:off x="5346825" y="1714567"/>
              <a:ext cx="1440000" cy="900000"/>
            </a:xfrm>
            <a:prstGeom prst="roundRect">
              <a:avLst/>
            </a:prstGeom>
            <a:solidFill>
              <a:srgbClr val="EEF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1785CB90-92D1-E061-04A9-C532FCEEBE8F}"/>
                </a:ext>
              </a:extLst>
            </p:cNvPr>
            <p:cNvGrpSpPr/>
            <p:nvPr/>
          </p:nvGrpSpPr>
          <p:grpSpPr>
            <a:xfrm>
              <a:off x="5695634" y="1224141"/>
              <a:ext cx="742384" cy="830997"/>
              <a:chOff x="5600323" y="1224141"/>
              <a:chExt cx="742384" cy="830997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F11E831D-87C1-F872-9DB0-946E16B8A015}"/>
                  </a:ext>
                </a:extLst>
              </p:cNvPr>
              <p:cNvSpPr/>
              <p:nvPr/>
            </p:nvSpPr>
            <p:spPr>
              <a:xfrm>
                <a:off x="5600323" y="1268447"/>
                <a:ext cx="742384" cy="742384"/>
              </a:xfrm>
              <a:prstGeom prst="ellipse">
                <a:avLst/>
              </a:prstGeom>
              <a:solidFill>
                <a:srgbClr val="76C1F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FF1442E-02DA-611E-3AD0-0FB448825B15}"/>
                  </a:ext>
                </a:extLst>
              </p:cNvPr>
              <p:cNvSpPr txBox="1"/>
              <p:nvPr/>
            </p:nvSpPr>
            <p:spPr>
              <a:xfrm>
                <a:off x="5657479" y="1224141"/>
                <a:ext cx="62807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4800" b="1" dirty="0">
                    <a:solidFill>
                      <a:srgbClr val="EEF9FF"/>
                    </a:solidFill>
                    <a:latin typeface="Roboto" pitchFamily="2" charset="0"/>
                    <a:ea typeface="Roboto" pitchFamily="2" charset="0"/>
                  </a:rPr>
                  <a:t>B</a:t>
                </a:r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CCBF832-DBBE-F210-5B2B-47B6F8A5B29E}"/>
                </a:ext>
              </a:extLst>
            </p:cNvPr>
            <p:cNvSpPr txBox="1"/>
            <p:nvPr/>
          </p:nvSpPr>
          <p:spPr>
            <a:xfrm>
              <a:off x="5277521" y="2012340"/>
              <a:ext cx="157860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4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VNeID RSHUB</a:t>
              </a:r>
            </a:p>
            <a:p>
              <a:pPr algn="ctr"/>
              <a:r>
                <a:rPr lang="vi-VN" sz="14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(Chính phủ)</a:t>
              </a:r>
              <a:endParaRPr lang="vi-VN" sz="1050" b="1" dirty="0">
                <a:solidFill>
                  <a:srgbClr val="194794"/>
                </a:solidFill>
                <a:latin typeface="Roboto" pitchFamily="2" charset="0"/>
                <a:ea typeface="Roboto" pitchFamily="2" charset="0"/>
              </a:endParaRPr>
            </a:p>
          </p:txBody>
        </p:sp>
        <p:pic>
          <p:nvPicPr>
            <p:cNvPr id="24" name="Graphic 23" descr="Bank with solid fill">
              <a:extLst>
                <a:ext uri="{FF2B5EF4-FFF2-40B4-BE49-F238E27FC236}">
                  <a16:creationId xmlns:a16="http://schemas.microsoft.com/office/drawing/2014/main" id="{C8E54E91-4892-950D-A3B0-228376A343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288796" y="1637783"/>
              <a:ext cx="421632" cy="421632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BE37456-39AE-B3A0-5D6A-C7930B78A9DE}"/>
              </a:ext>
            </a:extLst>
          </p:cNvPr>
          <p:cNvGrpSpPr/>
          <p:nvPr/>
        </p:nvGrpSpPr>
        <p:grpSpPr>
          <a:xfrm>
            <a:off x="8476103" y="707372"/>
            <a:ext cx="1578609" cy="1397736"/>
            <a:chOff x="7853986" y="998352"/>
            <a:chExt cx="1578609" cy="1397736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60423385-755E-4729-8373-559F15DA6A79}"/>
                </a:ext>
              </a:extLst>
            </p:cNvPr>
            <p:cNvSpPr/>
            <p:nvPr/>
          </p:nvSpPr>
          <p:spPr>
            <a:xfrm>
              <a:off x="7923291" y="1496088"/>
              <a:ext cx="1440000" cy="900000"/>
            </a:xfrm>
            <a:prstGeom prst="roundRect">
              <a:avLst/>
            </a:prstGeom>
            <a:solidFill>
              <a:srgbClr val="EEF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A785C72A-9D64-3444-03D8-95E5808D6E95}"/>
                </a:ext>
              </a:extLst>
            </p:cNvPr>
            <p:cNvGrpSpPr/>
            <p:nvPr/>
          </p:nvGrpSpPr>
          <p:grpSpPr>
            <a:xfrm>
              <a:off x="8272099" y="998352"/>
              <a:ext cx="742384" cy="830997"/>
              <a:chOff x="8176788" y="998352"/>
              <a:chExt cx="742384" cy="830997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1F1746E1-8E94-2E3F-B18E-1A6B14FAE7AD}"/>
                  </a:ext>
                </a:extLst>
              </p:cNvPr>
              <p:cNvSpPr/>
              <p:nvPr/>
            </p:nvSpPr>
            <p:spPr>
              <a:xfrm>
                <a:off x="8176788" y="1042658"/>
                <a:ext cx="742384" cy="742384"/>
              </a:xfrm>
              <a:prstGeom prst="ellipse">
                <a:avLst/>
              </a:prstGeom>
              <a:solidFill>
                <a:srgbClr val="76C1F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7C3FB42-229D-C505-D643-1DB8A30AB4F8}"/>
                  </a:ext>
                </a:extLst>
              </p:cNvPr>
              <p:cNvSpPr txBox="1"/>
              <p:nvPr/>
            </p:nvSpPr>
            <p:spPr>
              <a:xfrm>
                <a:off x="8233944" y="998352"/>
                <a:ext cx="62807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4800" b="1" dirty="0">
                    <a:solidFill>
                      <a:srgbClr val="EEF9FF"/>
                    </a:solidFill>
                    <a:latin typeface="Roboto" pitchFamily="2" charset="0"/>
                    <a:ea typeface="Roboto" pitchFamily="2" charset="0"/>
                  </a:rPr>
                  <a:t>C</a:t>
                </a: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7B6B136-5548-65AF-A069-520512314F7E}"/>
                </a:ext>
              </a:extLst>
            </p:cNvPr>
            <p:cNvSpPr txBox="1"/>
            <p:nvPr/>
          </p:nvSpPr>
          <p:spPr>
            <a:xfrm>
              <a:off x="7853986" y="1828955"/>
              <a:ext cx="157860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4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APP RIÊNG CỦA TỪNG CA</a:t>
              </a:r>
              <a:endParaRPr lang="vi-VN" sz="1050" b="1" dirty="0">
                <a:solidFill>
                  <a:srgbClr val="194794"/>
                </a:solidFill>
                <a:latin typeface="Roboto" pitchFamily="2" charset="0"/>
                <a:ea typeface="Roboto" pitchFamily="2" charset="0"/>
              </a:endParaRPr>
            </a:p>
          </p:txBody>
        </p:sp>
        <p:pic>
          <p:nvPicPr>
            <p:cNvPr id="26" name="Graphic 25" descr="Smart Phone with solid fill">
              <a:extLst>
                <a:ext uri="{FF2B5EF4-FFF2-40B4-BE49-F238E27FC236}">
                  <a16:creationId xmlns:a16="http://schemas.microsoft.com/office/drawing/2014/main" id="{ED8BE50F-D143-2FD7-A9E6-298257DD7A4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880473" y="1332736"/>
              <a:ext cx="457200" cy="457200"/>
            </a:xfrm>
            <a:prstGeom prst="rect">
              <a:avLst/>
            </a:prstGeom>
          </p:spPr>
        </p:pic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D72100CB-29C3-099D-786B-4052C0316EA8}"/>
              </a:ext>
            </a:extLst>
          </p:cNvPr>
          <p:cNvGrpSpPr/>
          <p:nvPr/>
        </p:nvGrpSpPr>
        <p:grpSpPr>
          <a:xfrm>
            <a:off x="507998" y="2396612"/>
            <a:ext cx="9817916" cy="914400"/>
            <a:chOff x="507998" y="2599811"/>
            <a:chExt cx="9817916" cy="914400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E97B8AB1-06A1-63B3-0697-35629183155E}"/>
                </a:ext>
              </a:extLst>
            </p:cNvPr>
            <p:cNvGrpSpPr/>
            <p:nvPr/>
          </p:nvGrpSpPr>
          <p:grpSpPr>
            <a:xfrm>
              <a:off x="507998" y="2724502"/>
              <a:ext cx="1533236" cy="665018"/>
              <a:chOff x="507998" y="3013363"/>
              <a:chExt cx="1533236" cy="665018"/>
            </a:xfrm>
          </p:grpSpPr>
          <p:sp>
            <p:nvSpPr>
              <p:cNvPr id="27" name="Rectangle: Rounded Corners 26">
                <a:extLst>
                  <a:ext uri="{FF2B5EF4-FFF2-40B4-BE49-F238E27FC236}">
                    <a16:creationId xmlns:a16="http://schemas.microsoft.com/office/drawing/2014/main" id="{ABB24D98-AE93-2337-DCED-A6F5F5FC75F7}"/>
                  </a:ext>
                </a:extLst>
              </p:cNvPr>
              <p:cNvSpPr/>
              <p:nvPr/>
            </p:nvSpPr>
            <p:spPr>
              <a:xfrm>
                <a:off x="507998" y="3013363"/>
                <a:ext cx="1533236" cy="665018"/>
              </a:xfrm>
              <a:prstGeom prst="roundRect">
                <a:avLst/>
              </a:prstGeom>
              <a:solidFill>
                <a:srgbClr val="19479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5D1F7D4F-3558-E31E-BD95-05AC5E24CBDD}"/>
                  </a:ext>
                </a:extLst>
              </p:cNvPr>
              <p:cNvSpPr txBox="1"/>
              <p:nvPr/>
            </p:nvSpPr>
            <p:spPr>
              <a:xfrm>
                <a:off x="507998" y="3207373"/>
                <a:ext cx="153323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3B801"/>
                    </a:solidFill>
                    <a:latin typeface="Roboto" pitchFamily="2" charset="0"/>
                    <a:ea typeface="Roboto" pitchFamily="2" charset="0"/>
                  </a:rPr>
                  <a:t>Time-to-market</a:t>
                </a: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4B218A49-7DBA-088E-7F4E-F5D148A81645}"/>
                </a:ext>
              </a:extLst>
            </p:cNvPr>
            <p:cNvGrpSpPr/>
            <p:nvPr/>
          </p:nvGrpSpPr>
          <p:grpSpPr>
            <a:xfrm>
              <a:off x="2765725" y="2599811"/>
              <a:ext cx="2121015" cy="914400"/>
              <a:chOff x="2765725" y="2839952"/>
              <a:chExt cx="2121015" cy="914400"/>
            </a:xfrm>
          </p:grpSpPr>
          <p:sp>
            <p:nvSpPr>
              <p:cNvPr id="36" name="Rectangle: Rounded Corners 35">
                <a:extLst>
                  <a:ext uri="{FF2B5EF4-FFF2-40B4-BE49-F238E27FC236}">
                    <a16:creationId xmlns:a16="http://schemas.microsoft.com/office/drawing/2014/main" id="{539AA8E5-2580-D55E-D008-C74A974FC877}"/>
                  </a:ext>
                </a:extLst>
              </p:cNvPr>
              <p:cNvSpPr/>
              <p:nvPr/>
            </p:nvSpPr>
            <p:spPr>
              <a:xfrm>
                <a:off x="2765726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76C1F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1976F66-4262-6FFA-FFC6-0588D80980B3}"/>
                  </a:ext>
                </a:extLst>
              </p:cNvPr>
              <p:cNvSpPr txBox="1"/>
              <p:nvPr/>
            </p:nvSpPr>
            <p:spPr>
              <a:xfrm>
                <a:off x="2765725" y="2973987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Nhanh: 1 codebase web cho PC/Mobile, không cần cài app</a:t>
                </a:r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7B74D91B-AA7B-DB87-BF43-9145178F5CD9}"/>
                </a:ext>
              </a:extLst>
            </p:cNvPr>
            <p:cNvGrpSpPr/>
            <p:nvPr/>
          </p:nvGrpSpPr>
          <p:grpSpPr>
            <a:xfrm>
              <a:off x="5424117" y="2599811"/>
              <a:ext cx="2121015" cy="914400"/>
              <a:chOff x="5424117" y="2839952"/>
              <a:chExt cx="2121015" cy="914400"/>
            </a:xfrm>
          </p:grpSpPr>
          <p:sp>
            <p:nvSpPr>
              <p:cNvPr id="39" name="Rectangle: Rounded Corners 38">
                <a:extLst>
                  <a:ext uri="{FF2B5EF4-FFF2-40B4-BE49-F238E27FC236}">
                    <a16:creationId xmlns:a16="http://schemas.microsoft.com/office/drawing/2014/main" id="{AF42AD13-1B70-1D31-8F7E-C7B4A38EBE7B}"/>
                  </a:ext>
                </a:extLst>
              </p:cNvPr>
              <p:cNvSpPr/>
              <p:nvPr/>
            </p:nvSpPr>
            <p:spPr>
              <a:xfrm>
                <a:off x="5424117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D0ED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986CA496-5A0F-41D6-B2C0-2600D2991CAC}"/>
                  </a:ext>
                </a:extLst>
              </p:cNvPr>
              <p:cNvSpPr txBox="1"/>
              <p:nvPr/>
            </p:nvSpPr>
            <p:spPr>
              <a:xfrm>
                <a:off x="5424117" y="2973987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Phụ thuộc với thỏa thuận &amp; tích hợp với RSHUB → lâu hơn </a:t>
                </a:r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53208860-AA21-1A21-FF5C-4A78E5CC563D}"/>
                </a:ext>
              </a:extLst>
            </p:cNvPr>
            <p:cNvGrpSpPr/>
            <p:nvPr/>
          </p:nvGrpSpPr>
          <p:grpSpPr>
            <a:xfrm>
              <a:off x="8204899" y="2599811"/>
              <a:ext cx="2121015" cy="914400"/>
              <a:chOff x="8204899" y="2839952"/>
              <a:chExt cx="2121015" cy="914400"/>
            </a:xfrm>
          </p:grpSpPr>
          <p:sp>
            <p:nvSpPr>
              <p:cNvPr id="42" name="Rectangle: Rounded Corners 41">
                <a:extLst>
                  <a:ext uri="{FF2B5EF4-FFF2-40B4-BE49-F238E27FC236}">
                    <a16:creationId xmlns:a16="http://schemas.microsoft.com/office/drawing/2014/main" id="{491AAC3E-2177-2F24-2AFF-D7471480CD01}"/>
                  </a:ext>
                </a:extLst>
              </p:cNvPr>
              <p:cNvSpPr/>
              <p:nvPr/>
            </p:nvSpPr>
            <p:spPr>
              <a:xfrm>
                <a:off x="8204900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EEF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95B8FAA8-12FC-3201-09A5-F28B2C0CA69D}"/>
                  </a:ext>
                </a:extLst>
              </p:cNvPr>
              <p:cNvSpPr txBox="1"/>
              <p:nvPr/>
            </p:nvSpPr>
            <p:spPr>
              <a:xfrm>
                <a:off x="8204899" y="3066319"/>
                <a:ext cx="21210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Phụ thuộc chu kỳ dev từng CA, tích hợp nhiều CA sẽ lâu</a:t>
                </a:r>
              </a:p>
            </p:txBody>
          </p:sp>
        </p:grp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3FFBAD8F-89E2-8EFB-E4EC-C1147176AC80}"/>
              </a:ext>
            </a:extLst>
          </p:cNvPr>
          <p:cNvGrpSpPr/>
          <p:nvPr/>
        </p:nvGrpSpPr>
        <p:grpSpPr>
          <a:xfrm>
            <a:off x="507998" y="3494164"/>
            <a:ext cx="9817916" cy="914400"/>
            <a:chOff x="507998" y="3722751"/>
            <a:chExt cx="9817916" cy="914400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8C59D8A3-F4CF-4BB4-B78F-D7D320E0DB3B}"/>
                </a:ext>
              </a:extLst>
            </p:cNvPr>
            <p:cNvGrpSpPr/>
            <p:nvPr/>
          </p:nvGrpSpPr>
          <p:grpSpPr>
            <a:xfrm>
              <a:off x="507998" y="3847442"/>
              <a:ext cx="1533236" cy="665018"/>
              <a:chOff x="507998" y="4342780"/>
              <a:chExt cx="1533236" cy="665018"/>
            </a:xfrm>
          </p:grpSpPr>
          <p:sp>
            <p:nvSpPr>
              <p:cNvPr id="28" name="Rectangle: Rounded Corners 27">
                <a:extLst>
                  <a:ext uri="{FF2B5EF4-FFF2-40B4-BE49-F238E27FC236}">
                    <a16:creationId xmlns:a16="http://schemas.microsoft.com/office/drawing/2014/main" id="{E22B7B9C-97CD-B22C-AF24-EDD3335A96BE}"/>
                  </a:ext>
                </a:extLst>
              </p:cNvPr>
              <p:cNvSpPr/>
              <p:nvPr/>
            </p:nvSpPr>
            <p:spPr>
              <a:xfrm>
                <a:off x="507998" y="4342780"/>
                <a:ext cx="1533236" cy="665018"/>
              </a:xfrm>
              <a:prstGeom prst="roundRect">
                <a:avLst/>
              </a:prstGeom>
              <a:solidFill>
                <a:srgbClr val="19479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98427EA-1509-B48D-AC8C-4B0A43C5D759}"/>
                  </a:ext>
                </a:extLst>
              </p:cNvPr>
              <p:cNvSpPr txBox="1"/>
              <p:nvPr/>
            </p:nvSpPr>
            <p:spPr>
              <a:xfrm>
                <a:off x="507998" y="4536790"/>
                <a:ext cx="153323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3B801"/>
                    </a:solidFill>
                    <a:latin typeface="Roboto" pitchFamily="2" charset="0"/>
                    <a:ea typeface="Roboto" pitchFamily="2" charset="0"/>
                  </a:rPr>
                  <a:t>Chi phí vận hành</a:t>
                </a:r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2C1F44F9-E3C2-C132-CC14-6B3BA1DFD265}"/>
                </a:ext>
              </a:extLst>
            </p:cNvPr>
            <p:cNvGrpSpPr/>
            <p:nvPr/>
          </p:nvGrpSpPr>
          <p:grpSpPr>
            <a:xfrm>
              <a:off x="2765724" y="3722751"/>
              <a:ext cx="2121016" cy="914400"/>
              <a:chOff x="2765724" y="4218089"/>
              <a:chExt cx="2121016" cy="914400"/>
            </a:xfrm>
          </p:grpSpPr>
          <p:sp>
            <p:nvSpPr>
              <p:cNvPr id="37" name="Rectangle: Rounded Corners 36">
                <a:extLst>
                  <a:ext uri="{FF2B5EF4-FFF2-40B4-BE49-F238E27FC236}">
                    <a16:creationId xmlns:a16="http://schemas.microsoft.com/office/drawing/2014/main" id="{5417945F-76D0-EE11-1088-D16D2675D225}"/>
                  </a:ext>
                </a:extLst>
              </p:cNvPr>
              <p:cNvSpPr/>
              <p:nvPr/>
            </p:nvSpPr>
            <p:spPr>
              <a:xfrm>
                <a:off x="2765726" y="4218089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76C1F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9F4FFB80-5499-FCD3-A48E-5BEFB93A857A}"/>
                  </a:ext>
                </a:extLst>
              </p:cNvPr>
              <p:cNvSpPr txBox="1"/>
              <p:nvPr/>
            </p:nvSpPr>
            <p:spPr>
              <a:xfrm>
                <a:off x="2765724" y="4444457"/>
                <a:ext cx="21210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Thấp: Không SMS OTP, tận dụng Authenticator vốn có</a:t>
                </a: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95AD3B18-FD3C-CF45-1CE3-EEA7223469BB}"/>
                </a:ext>
              </a:extLst>
            </p:cNvPr>
            <p:cNvGrpSpPr/>
            <p:nvPr/>
          </p:nvGrpSpPr>
          <p:grpSpPr>
            <a:xfrm>
              <a:off x="5424116" y="3722751"/>
              <a:ext cx="2121015" cy="914400"/>
              <a:chOff x="5424116" y="4243405"/>
              <a:chExt cx="2121015" cy="914400"/>
            </a:xfrm>
          </p:grpSpPr>
          <p:sp>
            <p:nvSpPr>
              <p:cNvPr id="40" name="Rectangle: Rounded Corners 39">
                <a:extLst>
                  <a:ext uri="{FF2B5EF4-FFF2-40B4-BE49-F238E27FC236}">
                    <a16:creationId xmlns:a16="http://schemas.microsoft.com/office/drawing/2014/main" id="{4789F2DB-D318-FF95-F376-6E49AF48A657}"/>
                  </a:ext>
                </a:extLst>
              </p:cNvPr>
              <p:cNvSpPr/>
              <p:nvPr/>
            </p:nvSpPr>
            <p:spPr>
              <a:xfrm>
                <a:off x="5424117" y="4243405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D0ED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FD7808C8-A546-3A95-37C5-BAE387EA31EC}"/>
                  </a:ext>
                </a:extLst>
              </p:cNvPr>
              <p:cNvSpPr txBox="1"/>
              <p:nvPr/>
            </p:nvSpPr>
            <p:spPr>
              <a:xfrm>
                <a:off x="5424116" y="4464128"/>
                <a:ext cx="21210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Chi phí tích hợp/vận hành/điều khoản với RSHUB</a:t>
                </a: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1628359D-83EA-7DDC-E49A-14CD03D72DF9}"/>
                </a:ext>
              </a:extLst>
            </p:cNvPr>
            <p:cNvGrpSpPr/>
            <p:nvPr/>
          </p:nvGrpSpPr>
          <p:grpSpPr>
            <a:xfrm>
              <a:off x="8204899" y="3722751"/>
              <a:ext cx="2121015" cy="914400"/>
              <a:chOff x="8204899" y="4218089"/>
              <a:chExt cx="2121015" cy="914400"/>
            </a:xfrm>
          </p:grpSpPr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0D835B90-E142-EB83-F9F7-48F99E7C6211}"/>
                  </a:ext>
                </a:extLst>
              </p:cNvPr>
              <p:cNvSpPr/>
              <p:nvPr/>
            </p:nvSpPr>
            <p:spPr>
              <a:xfrm>
                <a:off x="8204900" y="4218089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EEF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1F721871-8C5F-59BE-645E-523859F6B74F}"/>
                  </a:ext>
                </a:extLst>
              </p:cNvPr>
              <p:cNvSpPr txBox="1"/>
              <p:nvPr/>
            </p:nvSpPr>
            <p:spPr>
              <a:xfrm>
                <a:off x="8204899" y="4352124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Mỗi CA 1 app/SDK → chi phí tích hợp &amp; bảo trì tăng theo số CA </a:t>
                </a:r>
              </a:p>
            </p:txBody>
          </p:sp>
        </p:grp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A1559E23-8B8E-BA35-197D-2ADCBEE41F88}"/>
              </a:ext>
            </a:extLst>
          </p:cNvPr>
          <p:cNvGrpSpPr/>
          <p:nvPr/>
        </p:nvGrpSpPr>
        <p:grpSpPr>
          <a:xfrm>
            <a:off x="507998" y="4591716"/>
            <a:ext cx="9817916" cy="914400"/>
            <a:chOff x="507998" y="4864097"/>
            <a:chExt cx="9817916" cy="914400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749B2ED3-78BB-C872-0255-B88FD5F8B9AF}"/>
                </a:ext>
              </a:extLst>
            </p:cNvPr>
            <p:cNvGrpSpPr/>
            <p:nvPr/>
          </p:nvGrpSpPr>
          <p:grpSpPr>
            <a:xfrm>
              <a:off x="507998" y="4988788"/>
              <a:ext cx="1533236" cy="665018"/>
              <a:chOff x="507998" y="5656033"/>
              <a:chExt cx="1533236" cy="665018"/>
            </a:xfrm>
          </p:grpSpPr>
          <p:sp>
            <p:nvSpPr>
              <p:cNvPr id="29" name="Rectangle: Rounded Corners 28">
                <a:extLst>
                  <a:ext uri="{FF2B5EF4-FFF2-40B4-BE49-F238E27FC236}">
                    <a16:creationId xmlns:a16="http://schemas.microsoft.com/office/drawing/2014/main" id="{0F15AA3D-D0C0-0C16-8173-906B2A257693}"/>
                  </a:ext>
                </a:extLst>
              </p:cNvPr>
              <p:cNvSpPr/>
              <p:nvPr/>
            </p:nvSpPr>
            <p:spPr>
              <a:xfrm>
                <a:off x="507998" y="5656033"/>
                <a:ext cx="1533236" cy="665018"/>
              </a:xfrm>
              <a:prstGeom prst="roundRect">
                <a:avLst/>
              </a:prstGeom>
              <a:solidFill>
                <a:srgbClr val="19479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ACE815E-A554-3F24-472C-CD69E6F8B67F}"/>
                  </a:ext>
                </a:extLst>
              </p:cNvPr>
              <p:cNvSpPr txBox="1"/>
              <p:nvPr/>
            </p:nvSpPr>
            <p:spPr>
              <a:xfrm>
                <a:off x="507998" y="5769284"/>
                <a:ext cx="15332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3B801"/>
                    </a:solidFill>
                    <a:latin typeface="Roboto" pitchFamily="2" charset="0"/>
                    <a:ea typeface="Roboto" pitchFamily="2" charset="0"/>
                  </a:rPr>
                  <a:t>Khả năng mở rộng</a:t>
                </a:r>
              </a:p>
              <a:p>
                <a:pPr algn="ctr"/>
                <a:r>
                  <a:rPr lang="vi-VN" sz="1200" b="1" dirty="0">
                    <a:solidFill>
                      <a:srgbClr val="F3B801"/>
                    </a:solidFill>
                    <a:latin typeface="Roboto" pitchFamily="2" charset="0"/>
                    <a:ea typeface="Roboto" pitchFamily="2" charset="0"/>
                  </a:rPr>
                  <a:t>(multi-tenant)</a:t>
                </a: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1F1380BD-81AB-BD0E-2C83-96D8FFC98869}"/>
                </a:ext>
              </a:extLst>
            </p:cNvPr>
            <p:cNvGrpSpPr/>
            <p:nvPr/>
          </p:nvGrpSpPr>
          <p:grpSpPr>
            <a:xfrm>
              <a:off x="2765724" y="4864097"/>
              <a:ext cx="2121016" cy="914400"/>
              <a:chOff x="2765724" y="5529110"/>
              <a:chExt cx="2121016" cy="914400"/>
            </a:xfrm>
          </p:grpSpPr>
          <p:sp>
            <p:nvSpPr>
              <p:cNvPr id="38" name="Rectangle: Rounded Corners 37">
                <a:extLst>
                  <a:ext uri="{FF2B5EF4-FFF2-40B4-BE49-F238E27FC236}">
                    <a16:creationId xmlns:a16="http://schemas.microsoft.com/office/drawing/2014/main" id="{DFF53B71-5E0C-15C5-C433-1230DBB757E8}"/>
                  </a:ext>
                </a:extLst>
              </p:cNvPr>
              <p:cNvSpPr/>
              <p:nvPr/>
            </p:nvSpPr>
            <p:spPr>
              <a:xfrm>
                <a:off x="2765726" y="5529110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76C1F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713085B4-5EC5-6B92-0D32-5ADF7BF6AAE5}"/>
                  </a:ext>
                </a:extLst>
              </p:cNvPr>
              <p:cNvSpPr txBox="1"/>
              <p:nvPr/>
            </p:nvSpPr>
            <p:spPr>
              <a:xfrm>
                <a:off x="2765724" y="5674720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Cao: 1 SIC phục vụ nhiều RP/merchant/app (qua redirect_uri/OIDC-like)</a:t>
                </a: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45E7F8F0-9820-6315-34E2-2FC1F41B390C}"/>
                </a:ext>
              </a:extLst>
            </p:cNvPr>
            <p:cNvGrpSpPr/>
            <p:nvPr/>
          </p:nvGrpSpPr>
          <p:grpSpPr>
            <a:xfrm>
              <a:off x="5424116" y="4864097"/>
              <a:ext cx="2121015" cy="914400"/>
              <a:chOff x="5424116" y="5529110"/>
              <a:chExt cx="2121015" cy="914400"/>
            </a:xfrm>
          </p:grpSpPr>
          <p:sp>
            <p:nvSpPr>
              <p:cNvPr id="41" name="Rectangle: Rounded Corners 40">
                <a:extLst>
                  <a:ext uri="{FF2B5EF4-FFF2-40B4-BE49-F238E27FC236}">
                    <a16:creationId xmlns:a16="http://schemas.microsoft.com/office/drawing/2014/main" id="{A51B08E2-511F-C289-7E4F-962EACEC7EFF}"/>
                  </a:ext>
                </a:extLst>
              </p:cNvPr>
              <p:cNvSpPr/>
              <p:nvPr/>
            </p:nvSpPr>
            <p:spPr>
              <a:xfrm>
                <a:off x="5424117" y="5529110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D0ED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F88ECB40-B775-C57D-8D58-D23EA1C69CFC}"/>
                  </a:ext>
                </a:extLst>
              </p:cNvPr>
              <p:cNvSpPr txBox="1"/>
              <p:nvPr/>
            </p:nvSpPr>
            <p:spPr>
              <a:xfrm>
                <a:off x="5424116" y="5687380"/>
                <a:ext cx="21210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Cao nếu RSHUB mở tiêu chuẩn và quota thoáng</a:t>
                </a:r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A925FEB9-39EF-356B-D016-6AC2166B3EF3}"/>
                </a:ext>
              </a:extLst>
            </p:cNvPr>
            <p:cNvGrpSpPr/>
            <p:nvPr/>
          </p:nvGrpSpPr>
          <p:grpSpPr>
            <a:xfrm>
              <a:off x="8204899" y="4864097"/>
              <a:ext cx="2121015" cy="914400"/>
              <a:chOff x="8204899" y="5529110"/>
              <a:chExt cx="2121015" cy="914400"/>
            </a:xfrm>
          </p:grpSpPr>
          <p:sp>
            <p:nvSpPr>
              <p:cNvPr id="44" name="Rectangle: Rounded Corners 43">
                <a:extLst>
                  <a:ext uri="{FF2B5EF4-FFF2-40B4-BE49-F238E27FC236}">
                    <a16:creationId xmlns:a16="http://schemas.microsoft.com/office/drawing/2014/main" id="{E7B55B20-C022-4354-2495-0D6BDB070CF2}"/>
                  </a:ext>
                </a:extLst>
              </p:cNvPr>
              <p:cNvSpPr/>
              <p:nvPr/>
            </p:nvSpPr>
            <p:spPr>
              <a:xfrm>
                <a:off x="8204900" y="5529110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EEF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A9815999-66EC-DE1B-D55F-AF9B5C084C3B}"/>
                  </a:ext>
                </a:extLst>
              </p:cNvPr>
              <p:cNvSpPr txBox="1"/>
              <p:nvPr/>
            </p:nvSpPr>
            <p:spPr>
              <a:xfrm>
                <a:off x="8204899" y="5674719"/>
                <a:ext cx="21210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Thấp – trung bình: mỗi CA là 1 “đảo”</a:t>
                </a:r>
              </a:p>
            </p:txBody>
          </p:sp>
        </p:grp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63D42BE8-F1FE-675E-9DE3-7C29107BF74B}"/>
              </a:ext>
            </a:extLst>
          </p:cNvPr>
          <p:cNvGrpSpPr/>
          <p:nvPr/>
        </p:nvGrpSpPr>
        <p:grpSpPr>
          <a:xfrm>
            <a:off x="507998" y="5689268"/>
            <a:ext cx="9817916" cy="914400"/>
            <a:chOff x="507998" y="5892467"/>
            <a:chExt cx="9817916" cy="914400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79DCD054-E14F-C994-4A45-055D99BFFB06}"/>
                </a:ext>
              </a:extLst>
            </p:cNvPr>
            <p:cNvGrpSpPr/>
            <p:nvPr/>
          </p:nvGrpSpPr>
          <p:grpSpPr>
            <a:xfrm>
              <a:off x="507998" y="6017158"/>
              <a:ext cx="1533236" cy="665018"/>
              <a:chOff x="507998" y="3013363"/>
              <a:chExt cx="1533236" cy="665018"/>
            </a:xfrm>
          </p:grpSpPr>
          <p:sp>
            <p:nvSpPr>
              <p:cNvPr id="71" name="Rectangle: Rounded Corners 70">
                <a:extLst>
                  <a:ext uri="{FF2B5EF4-FFF2-40B4-BE49-F238E27FC236}">
                    <a16:creationId xmlns:a16="http://schemas.microsoft.com/office/drawing/2014/main" id="{44C552FB-A333-181C-707E-240015961189}"/>
                  </a:ext>
                </a:extLst>
              </p:cNvPr>
              <p:cNvSpPr/>
              <p:nvPr/>
            </p:nvSpPr>
            <p:spPr>
              <a:xfrm>
                <a:off x="507998" y="3013363"/>
                <a:ext cx="1533236" cy="665018"/>
              </a:xfrm>
              <a:prstGeom prst="roundRect">
                <a:avLst/>
              </a:prstGeom>
              <a:solidFill>
                <a:srgbClr val="19479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3692273B-5CCB-3DB5-137A-CF2EAB6BC504}"/>
                  </a:ext>
                </a:extLst>
              </p:cNvPr>
              <p:cNvSpPr txBox="1"/>
              <p:nvPr/>
            </p:nvSpPr>
            <p:spPr>
              <a:xfrm>
                <a:off x="507998" y="3207373"/>
                <a:ext cx="153323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3B801"/>
                    </a:solidFill>
                    <a:latin typeface="Roboto" pitchFamily="2" charset="0"/>
                    <a:ea typeface="Roboto" pitchFamily="2" charset="0"/>
                  </a:rPr>
                  <a:t>Khóa ký &amp; An toàn</a:t>
                </a:r>
              </a:p>
            </p:txBody>
          </p: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E4389082-E6A7-AC9B-3AF6-8A32C73D8FC2}"/>
                </a:ext>
              </a:extLst>
            </p:cNvPr>
            <p:cNvGrpSpPr/>
            <p:nvPr/>
          </p:nvGrpSpPr>
          <p:grpSpPr>
            <a:xfrm>
              <a:off x="2765725" y="5892467"/>
              <a:ext cx="2121015" cy="914400"/>
              <a:chOff x="2765725" y="2839952"/>
              <a:chExt cx="2121015" cy="914400"/>
            </a:xfrm>
          </p:grpSpPr>
          <p:sp>
            <p:nvSpPr>
              <p:cNvPr id="74" name="Rectangle: Rounded Corners 73">
                <a:extLst>
                  <a:ext uri="{FF2B5EF4-FFF2-40B4-BE49-F238E27FC236}">
                    <a16:creationId xmlns:a16="http://schemas.microsoft.com/office/drawing/2014/main" id="{2BF879AA-67F8-D4E2-ACA8-064EA0BDE1C9}"/>
                  </a:ext>
                </a:extLst>
              </p:cNvPr>
              <p:cNvSpPr/>
              <p:nvPr/>
            </p:nvSpPr>
            <p:spPr>
              <a:xfrm>
                <a:off x="2765726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76C1F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812D7DEE-DDD4-D1F2-5E2E-015AA7660E4A}"/>
                  </a:ext>
                </a:extLst>
              </p:cNvPr>
              <p:cNvSpPr txBox="1"/>
              <p:nvPr/>
            </p:nvSpPr>
            <p:spPr>
              <a:xfrm>
                <a:off x="2765725" y="2973987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Khóa ký ở HSM/QSCD, FIDO2 chỉ làm xác thực (sole control) </a:t>
                </a:r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  <a:sym typeface="Wingdings 3" panose="05040102010807070707" pitchFamily="18" charset="2"/>
                  </a:rPr>
                  <a:t> chuẩn</a:t>
                </a:r>
                <a:endPara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55751945-CBB5-4AFD-BE81-8629B1A59D96}"/>
                </a:ext>
              </a:extLst>
            </p:cNvPr>
            <p:cNvGrpSpPr/>
            <p:nvPr/>
          </p:nvGrpSpPr>
          <p:grpSpPr>
            <a:xfrm>
              <a:off x="5424117" y="5892467"/>
              <a:ext cx="2121015" cy="914400"/>
              <a:chOff x="5424117" y="2839952"/>
              <a:chExt cx="2121015" cy="914400"/>
            </a:xfrm>
          </p:grpSpPr>
          <p:sp>
            <p:nvSpPr>
              <p:cNvPr id="77" name="Rectangle: Rounded Corners 76">
                <a:extLst>
                  <a:ext uri="{FF2B5EF4-FFF2-40B4-BE49-F238E27FC236}">
                    <a16:creationId xmlns:a16="http://schemas.microsoft.com/office/drawing/2014/main" id="{84832D6A-E488-D192-F86E-814D8D3D7E48}"/>
                  </a:ext>
                </a:extLst>
              </p:cNvPr>
              <p:cNvSpPr/>
              <p:nvPr/>
            </p:nvSpPr>
            <p:spPr>
              <a:xfrm>
                <a:off x="5424117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D0ED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6473027E-AB47-A404-AEF3-260E59A14076}"/>
                  </a:ext>
                </a:extLst>
              </p:cNvPr>
              <p:cNvSpPr txBox="1"/>
              <p:nvPr/>
            </p:nvSpPr>
            <p:spPr>
              <a:xfrm>
                <a:off x="5424117" y="2973987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Có thể dùng RSHUB cho danh tính/consent, ký vẫn nên ở HSM của TSP</a:t>
                </a:r>
              </a:p>
            </p:txBody>
          </p: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ABE81B47-38FD-BF58-0C4F-BCBF63119EBD}"/>
                </a:ext>
              </a:extLst>
            </p:cNvPr>
            <p:cNvGrpSpPr/>
            <p:nvPr/>
          </p:nvGrpSpPr>
          <p:grpSpPr>
            <a:xfrm>
              <a:off x="8204899" y="5892467"/>
              <a:ext cx="2121015" cy="914400"/>
              <a:chOff x="8204899" y="2839952"/>
              <a:chExt cx="2121015" cy="914400"/>
            </a:xfrm>
          </p:grpSpPr>
          <p:sp>
            <p:nvSpPr>
              <p:cNvPr id="80" name="Rectangle: Rounded Corners 79">
                <a:extLst>
                  <a:ext uri="{FF2B5EF4-FFF2-40B4-BE49-F238E27FC236}">
                    <a16:creationId xmlns:a16="http://schemas.microsoft.com/office/drawing/2014/main" id="{764FCA83-BD12-B2A2-124F-26F3E84FD3C0}"/>
                  </a:ext>
                </a:extLst>
              </p:cNvPr>
              <p:cNvSpPr/>
              <p:nvPr/>
            </p:nvSpPr>
            <p:spPr>
              <a:xfrm>
                <a:off x="8204900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EEF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22B976DA-A162-4EFD-5240-6BAA880B56BE}"/>
                  </a:ext>
                </a:extLst>
              </p:cNvPr>
              <p:cNvSpPr txBox="1"/>
              <p:nvPr/>
            </p:nvSpPr>
            <p:spPr>
              <a:xfrm>
                <a:off x="8204899" y="2973987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Mỗi CA tự quản HSM/app, khó đảm bảo đồng nhất kiểm soát</a:t>
                </a: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5760F333-E2AD-24E9-687F-1294CB4DDF83}"/>
              </a:ext>
            </a:extLst>
          </p:cNvPr>
          <p:cNvGrpSpPr/>
          <p:nvPr/>
        </p:nvGrpSpPr>
        <p:grpSpPr>
          <a:xfrm>
            <a:off x="544941" y="-4317419"/>
            <a:ext cx="9817916" cy="914400"/>
            <a:chOff x="507998" y="2599811"/>
            <a:chExt cx="9817916" cy="91440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DF63E36-7680-2322-45DB-D21416420F6D}"/>
                </a:ext>
              </a:extLst>
            </p:cNvPr>
            <p:cNvGrpSpPr/>
            <p:nvPr/>
          </p:nvGrpSpPr>
          <p:grpSpPr>
            <a:xfrm>
              <a:off x="507998" y="2724502"/>
              <a:ext cx="1533236" cy="665018"/>
              <a:chOff x="507998" y="3013363"/>
              <a:chExt cx="1533236" cy="665018"/>
            </a:xfrm>
          </p:grpSpPr>
          <p:sp>
            <p:nvSpPr>
              <p:cNvPr id="88" name="Rectangle: Rounded Corners 87">
                <a:extLst>
                  <a:ext uri="{FF2B5EF4-FFF2-40B4-BE49-F238E27FC236}">
                    <a16:creationId xmlns:a16="http://schemas.microsoft.com/office/drawing/2014/main" id="{6C93636B-6CCD-0E2A-2F8F-DA94A43F69BA}"/>
                  </a:ext>
                </a:extLst>
              </p:cNvPr>
              <p:cNvSpPr/>
              <p:nvPr/>
            </p:nvSpPr>
            <p:spPr>
              <a:xfrm>
                <a:off x="507998" y="3013363"/>
                <a:ext cx="1533236" cy="665018"/>
              </a:xfrm>
              <a:prstGeom prst="roundRect">
                <a:avLst/>
              </a:prstGeom>
              <a:solidFill>
                <a:srgbClr val="19479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0E9C94B6-7A34-7819-7B5B-25D35F1D0B0E}"/>
                  </a:ext>
                </a:extLst>
              </p:cNvPr>
              <p:cNvSpPr txBox="1"/>
              <p:nvPr/>
            </p:nvSpPr>
            <p:spPr>
              <a:xfrm>
                <a:off x="507998" y="3207373"/>
                <a:ext cx="153323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3B801"/>
                    </a:solidFill>
                    <a:latin typeface="Roboto" pitchFamily="2" charset="0"/>
                    <a:ea typeface="Roboto" pitchFamily="2" charset="0"/>
                  </a:rPr>
                  <a:t>Mục tiêu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D81AA3F-6720-0981-AEDA-F1151A503B18}"/>
                </a:ext>
              </a:extLst>
            </p:cNvPr>
            <p:cNvGrpSpPr/>
            <p:nvPr/>
          </p:nvGrpSpPr>
          <p:grpSpPr>
            <a:xfrm>
              <a:off x="2765725" y="2599811"/>
              <a:ext cx="2121015" cy="914400"/>
              <a:chOff x="2765725" y="2839952"/>
              <a:chExt cx="2121015" cy="914400"/>
            </a:xfrm>
          </p:grpSpPr>
          <p:sp>
            <p:nvSpPr>
              <p:cNvPr id="86" name="Rectangle: Rounded Corners 85">
                <a:extLst>
                  <a:ext uri="{FF2B5EF4-FFF2-40B4-BE49-F238E27FC236}">
                    <a16:creationId xmlns:a16="http://schemas.microsoft.com/office/drawing/2014/main" id="{47A6E74E-8525-FA53-E53C-B9382BEF16F4}"/>
                  </a:ext>
                </a:extLst>
              </p:cNvPr>
              <p:cNvSpPr/>
              <p:nvPr/>
            </p:nvSpPr>
            <p:spPr>
              <a:xfrm>
                <a:off x="2765726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76C1F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28EB5BBC-2DE3-7E47-0863-8F926577CAEE}"/>
                  </a:ext>
                </a:extLst>
              </p:cNvPr>
              <p:cNvSpPr txBox="1"/>
              <p:nvPr/>
            </p:nvSpPr>
            <p:spPr>
              <a:xfrm>
                <a:off x="2765725" y="2973987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Lớp kích hoạt (SIC) thuần web đa nền tảng, SAD → HSM/QSCD ký </a:t>
                </a: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D459E67D-17FA-6947-1DEB-270698766EA1}"/>
                </a:ext>
              </a:extLst>
            </p:cNvPr>
            <p:cNvGrpSpPr/>
            <p:nvPr/>
          </p:nvGrpSpPr>
          <p:grpSpPr>
            <a:xfrm>
              <a:off x="5424117" y="2599811"/>
              <a:ext cx="2121015" cy="914400"/>
              <a:chOff x="5424117" y="2839952"/>
              <a:chExt cx="2121015" cy="914400"/>
            </a:xfrm>
          </p:grpSpPr>
          <p:sp>
            <p:nvSpPr>
              <p:cNvPr id="84" name="Rectangle: Rounded Corners 83">
                <a:extLst>
                  <a:ext uri="{FF2B5EF4-FFF2-40B4-BE49-F238E27FC236}">
                    <a16:creationId xmlns:a16="http://schemas.microsoft.com/office/drawing/2014/main" id="{DE4B7C9A-4C10-F0B5-DF85-6DCDEC0CD48C}"/>
                  </a:ext>
                </a:extLst>
              </p:cNvPr>
              <p:cNvSpPr/>
              <p:nvPr/>
            </p:nvSpPr>
            <p:spPr>
              <a:xfrm>
                <a:off x="5424117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D0ED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1D459D8D-7BCA-9227-C236-E8EC922ABCC4}"/>
                  </a:ext>
                </a:extLst>
              </p:cNvPr>
              <p:cNvSpPr txBox="1"/>
              <p:nvPr/>
            </p:nvSpPr>
            <p:spPr>
              <a:xfrm>
                <a:off x="5424117" y="2973987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Hubs kết nối định danh, ủy quyền, chia sẻ thông tin, có thể làm kênh consent</a:t>
                </a: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B8D7442-0F62-1365-87A0-7A4B724E6544}"/>
                </a:ext>
              </a:extLst>
            </p:cNvPr>
            <p:cNvGrpSpPr/>
            <p:nvPr/>
          </p:nvGrpSpPr>
          <p:grpSpPr>
            <a:xfrm>
              <a:off x="8204899" y="2599811"/>
              <a:ext cx="2121015" cy="914400"/>
              <a:chOff x="8204899" y="2839952"/>
              <a:chExt cx="2121015" cy="914400"/>
            </a:xfrm>
          </p:grpSpPr>
          <p:sp>
            <p:nvSpPr>
              <p:cNvPr id="54" name="Rectangle: Rounded Corners 53">
                <a:extLst>
                  <a:ext uri="{FF2B5EF4-FFF2-40B4-BE49-F238E27FC236}">
                    <a16:creationId xmlns:a16="http://schemas.microsoft.com/office/drawing/2014/main" id="{E9ECF1AB-A030-0B82-B1BC-4A4BB0D2BCE8}"/>
                  </a:ext>
                </a:extLst>
              </p:cNvPr>
              <p:cNvSpPr/>
              <p:nvPr/>
            </p:nvSpPr>
            <p:spPr>
              <a:xfrm>
                <a:off x="8204900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EEF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974A0D43-64BC-140C-4A61-5DDB9007A267}"/>
                  </a:ext>
                </a:extLst>
              </p:cNvPr>
              <p:cNvSpPr txBox="1"/>
              <p:nvPr/>
            </p:nvSpPr>
            <p:spPr>
              <a:xfrm>
                <a:off x="8204899" y="2973987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Mỗi CA tự kiểm soát SIC/consent/SDK trong app của họ</a:t>
                </a:r>
              </a:p>
            </p:txBody>
          </p:sp>
        </p:grp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A1418BCC-AEA9-A109-503A-B97DAB97235B}"/>
              </a:ext>
            </a:extLst>
          </p:cNvPr>
          <p:cNvGrpSpPr/>
          <p:nvPr/>
        </p:nvGrpSpPr>
        <p:grpSpPr>
          <a:xfrm>
            <a:off x="544941" y="-3219867"/>
            <a:ext cx="9817916" cy="914400"/>
            <a:chOff x="507998" y="3722751"/>
            <a:chExt cx="9817916" cy="914400"/>
          </a:xfrm>
        </p:grpSpPr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A5AA2979-D1E6-5641-69DF-88BEA6B6793D}"/>
                </a:ext>
              </a:extLst>
            </p:cNvPr>
            <p:cNvGrpSpPr/>
            <p:nvPr/>
          </p:nvGrpSpPr>
          <p:grpSpPr>
            <a:xfrm>
              <a:off x="507998" y="3847442"/>
              <a:ext cx="1533236" cy="665018"/>
              <a:chOff x="507998" y="4342780"/>
              <a:chExt cx="1533236" cy="665018"/>
            </a:xfrm>
          </p:grpSpPr>
          <p:sp>
            <p:nvSpPr>
              <p:cNvPr id="101" name="Rectangle: Rounded Corners 100">
                <a:extLst>
                  <a:ext uri="{FF2B5EF4-FFF2-40B4-BE49-F238E27FC236}">
                    <a16:creationId xmlns:a16="http://schemas.microsoft.com/office/drawing/2014/main" id="{800A08E9-E7A6-58EB-18D2-7EB4BFE161B2}"/>
                  </a:ext>
                </a:extLst>
              </p:cNvPr>
              <p:cNvSpPr/>
              <p:nvPr/>
            </p:nvSpPr>
            <p:spPr>
              <a:xfrm>
                <a:off x="507998" y="4342780"/>
                <a:ext cx="1533236" cy="665018"/>
              </a:xfrm>
              <a:prstGeom prst="roundRect">
                <a:avLst/>
              </a:prstGeom>
              <a:solidFill>
                <a:srgbClr val="19479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77B56744-B2F1-537B-5739-721A67DFA752}"/>
                  </a:ext>
                </a:extLst>
              </p:cNvPr>
              <p:cNvSpPr txBox="1"/>
              <p:nvPr/>
            </p:nvSpPr>
            <p:spPr>
              <a:xfrm>
                <a:off x="507998" y="4536790"/>
                <a:ext cx="153323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3B801"/>
                    </a:solidFill>
                    <a:latin typeface="Roboto" pitchFamily="2" charset="0"/>
                    <a:ea typeface="Roboto" pitchFamily="2" charset="0"/>
                  </a:rPr>
                  <a:t>Chuẩn eIDAS/ESTI</a:t>
                </a:r>
              </a:p>
            </p:txBody>
          </p: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B68E025D-EE42-9EA2-DCF0-10EA79216956}"/>
                </a:ext>
              </a:extLst>
            </p:cNvPr>
            <p:cNvGrpSpPr/>
            <p:nvPr/>
          </p:nvGrpSpPr>
          <p:grpSpPr>
            <a:xfrm>
              <a:off x="2765724" y="3722751"/>
              <a:ext cx="2121016" cy="914400"/>
              <a:chOff x="2765724" y="4218089"/>
              <a:chExt cx="2121016" cy="914400"/>
            </a:xfrm>
          </p:grpSpPr>
          <p:sp>
            <p:nvSpPr>
              <p:cNvPr id="99" name="Rectangle: Rounded Corners 98">
                <a:extLst>
                  <a:ext uri="{FF2B5EF4-FFF2-40B4-BE49-F238E27FC236}">
                    <a16:creationId xmlns:a16="http://schemas.microsoft.com/office/drawing/2014/main" id="{EE3C4489-6173-7967-DE43-4C687E364972}"/>
                  </a:ext>
                </a:extLst>
              </p:cNvPr>
              <p:cNvSpPr/>
              <p:nvPr/>
            </p:nvSpPr>
            <p:spPr>
              <a:xfrm>
                <a:off x="2765726" y="4218089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76C1F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E6CFBE21-2915-A4AD-BF48-6FBD5FF1B73D}"/>
                  </a:ext>
                </a:extLst>
              </p:cNvPr>
              <p:cNvSpPr txBox="1"/>
              <p:nvPr/>
            </p:nvSpPr>
            <p:spPr>
              <a:xfrm>
                <a:off x="2765724" y="4444457"/>
                <a:ext cx="21210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Rất phù hợp: ETSI TS 119 431/432 (Remote QSCD)</a:t>
                </a:r>
              </a:p>
            </p:txBody>
          </p:sp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FAE4C9E6-4F45-A614-B175-725F3C775A7C}"/>
                </a:ext>
              </a:extLst>
            </p:cNvPr>
            <p:cNvGrpSpPr/>
            <p:nvPr/>
          </p:nvGrpSpPr>
          <p:grpSpPr>
            <a:xfrm>
              <a:off x="5424116" y="3722751"/>
              <a:ext cx="2121015" cy="914400"/>
              <a:chOff x="5424116" y="4243405"/>
              <a:chExt cx="2121015" cy="914400"/>
            </a:xfrm>
          </p:grpSpPr>
          <p:sp>
            <p:nvSpPr>
              <p:cNvPr id="97" name="Rectangle: Rounded Corners 96">
                <a:extLst>
                  <a:ext uri="{FF2B5EF4-FFF2-40B4-BE49-F238E27FC236}">
                    <a16:creationId xmlns:a16="http://schemas.microsoft.com/office/drawing/2014/main" id="{457FB97B-E4BB-C8FE-06B9-F2720EDAF25B}"/>
                  </a:ext>
                </a:extLst>
              </p:cNvPr>
              <p:cNvSpPr/>
              <p:nvPr/>
            </p:nvSpPr>
            <p:spPr>
              <a:xfrm>
                <a:off x="5424117" y="4243405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D0ED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D2733A28-9925-84B8-32A9-871B956DE644}"/>
                  </a:ext>
                </a:extLst>
              </p:cNvPr>
              <p:cNvSpPr txBox="1"/>
              <p:nvPr/>
            </p:nvSpPr>
            <p:spPr>
              <a:xfrm>
                <a:off x="5424116" y="4285107"/>
                <a:ext cx="212101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Phù hợp nếu RSHUB vận hành theo OIDC/consent chuẩn, đóng vai trò nguồn danh tính/consent</a:t>
                </a:r>
              </a:p>
            </p:txBody>
          </p:sp>
        </p:grp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B6DA3DD4-7773-83CE-6086-937754B5D8B8}"/>
                </a:ext>
              </a:extLst>
            </p:cNvPr>
            <p:cNvGrpSpPr/>
            <p:nvPr/>
          </p:nvGrpSpPr>
          <p:grpSpPr>
            <a:xfrm>
              <a:off x="8204899" y="3722751"/>
              <a:ext cx="2121015" cy="914400"/>
              <a:chOff x="8204899" y="4218089"/>
              <a:chExt cx="2121015" cy="914400"/>
            </a:xfrm>
          </p:grpSpPr>
          <p:sp>
            <p:nvSpPr>
              <p:cNvPr id="95" name="Rectangle: Rounded Corners 94">
                <a:extLst>
                  <a:ext uri="{FF2B5EF4-FFF2-40B4-BE49-F238E27FC236}">
                    <a16:creationId xmlns:a16="http://schemas.microsoft.com/office/drawing/2014/main" id="{94B1BC5B-B76F-296F-1F7B-A58B8CD5D6C4}"/>
                  </a:ext>
                </a:extLst>
              </p:cNvPr>
              <p:cNvSpPr/>
              <p:nvPr/>
            </p:nvSpPr>
            <p:spPr>
              <a:xfrm>
                <a:off x="8204900" y="4218089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EEF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65F64851-EF52-45D5-5972-2036A8541A78}"/>
                  </a:ext>
                </a:extLst>
              </p:cNvPr>
              <p:cNvSpPr txBox="1"/>
              <p:nvPr/>
            </p:nvSpPr>
            <p:spPr>
              <a:xfrm>
                <a:off x="8204899" y="4352124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Phù hợp nhưng phân mảnh theo cách triển khai từng CA, khó đồng nhất trải nghiệm</a:t>
                </a:r>
              </a:p>
            </p:txBody>
          </p:sp>
        </p:grp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A72073AE-1CF6-32B2-2E7C-0A8A6318C792}"/>
              </a:ext>
            </a:extLst>
          </p:cNvPr>
          <p:cNvGrpSpPr/>
          <p:nvPr/>
        </p:nvGrpSpPr>
        <p:grpSpPr>
          <a:xfrm>
            <a:off x="544941" y="-2122315"/>
            <a:ext cx="9817916" cy="914400"/>
            <a:chOff x="507998" y="4864097"/>
            <a:chExt cx="9817916" cy="914400"/>
          </a:xfrm>
        </p:grpSpPr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2711A5B7-69BA-5DC5-0672-94A3B8B15F53}"/>
                </a:ext>
              </a:extLst>
            </p:cNvPr>
            <p:cNvGrpSpPr/>
            <p:nvPr/>
          </p:nvGrpSpPr>
          <p:grpSpPr>
            <a:xfrm>
              <a:off x="507998" y="4988788"/>
              <a:ext cx="1533236" cy="665018"/>
              <a:chOff x="507998" y="5656033"/>
              <a:chExt cx="1533236" cy="665018"/>
            </a:xfrm>
          </p:grpSpPr>
          <p:sp>
            <p:nvSpPr>
              <p:cNvPr id="114" name="Rectangle: Rounded Corners 113">
                <a:extLst>
                  <a:ext uri="{FF2B5EF4-FFF2-40B4-BE49-F238E27FC236}">
                    <a16:creationId xmlns:a16="http://schemas.microsoft.com/office/drawing/2014/main" id="{D794A8F3-0B80-9F4A-7954-214414318F1E}"/>
                  </a:ext>
                </a:extLst>
              </p:cNvPr>
              <p:cNvSpPr/>
              <p:nvPr/>
            </p:nvSpPr>
            <p:spPr>
              <a:xfrm>
                <a:off x="507998" y="5656033"/>
                <a:ext cx="1533236" cy="665018"/>
              </a:xfrm>
              <a:prstGeom prst="roundRect">
                <a:avLst/>
              </a:prstGeom>
              <a:solidFill>
                <a:srgbClr val="19479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04A8C708-CACB-6027-BDD2-963A8C9D86BE}"/>
                  </a:ext>
                </a:extLst>
              </p:cNvPr>
              <p:cNvSpPr txBox="1"/>
              <p:nvPr/>
            </p:nvSpPr>
            <p:spPr>
              <a:xfrm>
                <a:off x="507998" y="5850042"/>
                <a:ext cx="153323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3B801"/>
                    </a:solidFill>
                    <a:latin typeface="Roboto" pitchFamily="2" charset="0"/>
                    <a:ea typeface="Roboto" pitchFamily="2" charset="0"/>
                  </a:rPr>
                  <a:t>UX ký nhiều lần</a:t>
                </a:r>
              </a:p>
            </p:txBody>
          </p:sp>
        </p:grp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A9BA99AF-7AAA-71B0-978C-512296B7BAA7}"/>
                </a:ext>
              </a:extLst>
            </p:cNvPr>
            <p:cNvGrpSpPr/>
            <p:nvPr/>
          </p:nvGrpSpPr>
          <p:grpSpPr>
            <a:xfrm>
              <a:off x="2765724" y="4864097"/>
              <a:ext cx="2121016" cy="914400"/>
              <a:chOff x="2765724" y="5529110"/>
              <a:chExt cx="2121016" cy="914400"/>
            </a:xfrm>
          </p:grpSpPr>
          <p:sp>
            <p:nvSpPr>
              <p:cNvPr id="112" name="Rectangle: Rounded Corners 111">
                <a:extLst>
                  <a:ext uri="{FF2B5EF4-FFF2-40B4-BE49-F238E27FC236}">
                    <a16:creationId xmlns:a16="http://schemas.microsoft.com/office/drawing/2014/main" id="{3400ACB9-F3E3-0666-61A4-6EF8BF28AE55}"/>
                  </a:ext>
                </a:extLst>
              </p:cNvPr>
              <p:cNvSpPr/>
              <p:nvPr/>
            </p:nvSpPr>
            <p:spPr>
              <a:xfrm>
                <a:off x="2765726" y="5529110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76C1F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449D7DD3-9535-C208-60C1-DED9D9888214}"/>
                  </a:ext>
                </a:extLst>
              </p:cNvPr>
              <p:cNvSpPr txBox="1"/>
              <p:nvPr/>
            </p:nvSpPr>
            <p:spPr>
              <a:xfrm>
                <a:off x="2765724" y="5674720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Tốt nhất: 1-2 chạm (FaceID, TouchID, SPC), có thể gom “signing session” </a:t>
                </a:r>
              </a:p>
            </p:txBody>
          </p:sp>
        </p:grp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FD0CB44A-5F02-61A7-7A85-F8AF2D0BBEE8}"/>
                </a:ext>
              </a:extLst>
            </p:cNvPr>
            <p:cNvGrpSpPr/>
            <p:nvPr/>
          </p:nvGrpSpPr>
          <p:grpSpPr>
            <a:xfrm>
              <a:off x="5424116" y="4864097"/>
              <a:ext cx="2121015" cy="914400"/>
              <a:chOff x="5424116" y="5529110"/>
              <a:chExt cx="2121015" cy="914400"/>
            </a:xfrm>
          </p:grpSpPr>
          <p:sp>
            <p:nvSpPr>
              <p:cNvPr id="110" name="Rectangle: Rounded Corners 109">
                <a:extLst>
                  <a:ext uri="{FF2B5EF4-FFF2-40B4-BE49-F238E27FC236}">
                    <a16:creationId xmlns:a16="http://schemas.microsoft.com/office/drawing/2014/main" id="{C3AC6476-3A08-C719-C94C-B57ED5B55CB0}"/>
                  </a:ext>
                </a:extLst>
              </p:cNvPr>
              <p:cNvSpPr/>
              <p:nvPr/>
            </p:nvSpPr>
            <p:spPr>
              <a:xfrm>
                <a:off x="5424117" y="5529110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D0ED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53974D61-65B6-0748-174D-C0B837DE6E3F}"/>
                  </a:ext>
                </a:extLst>
              </p:cNvPr>
              <p:cNvSpPr txBox="1"/>
              <p:nvPr/>
            </p:nvSpPr>
            <p:spPr>
              <a:xfrm>
                <a:off x="5424116" y="5687380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Tốt nếu App2App mượt, nhưng mỗi lần ký đều phải nhảy app</a:t>
                </a:r>
              </a:p>
            </p:txBody>
          </p:sp>
        </p:grp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925AEEE5-B864-5956-5AF6-FB2A3B51E19A}"/>
                </a:ext>
              </a:extLst>
            </p:cNvPr>
            <p:cNvGrpSpPr/>
            <p:nvPr/>
          </p:nvGrpSpPr>
          <p:grpSpPr>
            <a:xfrm>
              <a:off x="8204899" y="4864097"/>
              <a:ext cx="2121015" cy="914400"/>
              <a:chOff x="8204899" y="5529110"/>
              <a:chExt cx="2121015" cy="914400"/>
            </a:xfrm>
          </p:grpSpPr>
          <p:sp>
            <p:nvSpPr>
              <p:cNvPr id="108" name="Rectangle: Rounded Corners 107">
                <a:extLst>
                  <a:ext uri="{FF2B5EF4-FFF2-40B4-BE49-F238E27FC236}">
                    <a16:creationId xmlns:a16="http://schemas.microsoft.com/office/drawing/2014/main" id="{C51D6EED-D794-80A1-5339-BAC79A9D1E8A}"/>
                  </a:ext>
                </a:extLst>
              </p:cNvPr>
              <p:cNvSpPr/>
              <p:nvPr/>
            </p:nvSpPr>
            <p:spPr>
              <a:xfrm>
                <a:off x="8204900" y="5529110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EEF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E2BB8EB6-35A9-E3BF-3E91-3542AB392478}"/>
                  </a:ext>
                </a:extLst>
              </p:cNvPr>
              <p:cNvSpPr txBox="1"/>
              <p:nvPr/>
            </p:nvSpPr>
            <p:spPr>
              <a:xfrm>
                <a:off x="8204899" y="5674719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Tốt trong phạm vi app của CA, cross-app/cross-RP kém mượt</a:t>
                </a:r>
              </a:p>
            </p:txBody>
          </p:sp>
        </p:grp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2ADB3751-6E42-6689-FDFF-E96AA162D923}"/>
              </a:ext>
            </a:extLst>
          </p:cNvPr>
          <p:cNvGrpSpPr/>
          <p:nvPr/>
        </p:nvGrpSpPr>
        <p:grpSpPr>
          <a:xfrm>
            <a:off x="544941" y="-1024763"/>
            <a:ext cx="9817916" cy="914400"/>
            <a:chOff x="507998" y="5892467"/>
            <a:chExt cx="9817916" cy="914400"/>
          </a:xfrm>
        </p:grpSpPr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E394CA35-88D3-2577-8AEF-E7D42DC25C3D}"/>
                </a:ext>
              </a:extLst>
            </p:cNvPr>
            <p:cNvGrpSpPr/>
            <p:nvPr/>
          </p:nvGrpSpPr>
          <p:grpSpPr>
            <a:xfrm>
              <a:off x="507998" y="6017158"/>
              <a:ext cx="1533236" cy="665018"/>
              <a:chOff x="507998" y="3013363"/>
              <a:chExt cx="1533236" cy="665018"/>
            </a:xfrm>
          </p:grpSpPr>
          <p:sp>
            <p:nvSpPr>
              <p:cNvPr id="127" name="Rectangle: Rounded Corners 126">
                <a:extLst>
                  <a:ext uri="{FF2B5EF4-FFF2-40B4-BE49-F238E27FC236}">
                    <a16:creationId xmlns:a16="http://schemas.microsoft.com/office/drawing/2014/main" id="{2DDD1E40-631D-4B68-33EC-701953DBE353}"/>
                  </a:ext>
                </a:extLst>
              </p:cNvPr>
              <p:cNvSpPr/>
              <p:nvPr/>
            </p:nvSpPr>
            <p:spPr>
              <a:xfrm>
                <a:off x="507998" y="3013363"/>
                <a:ext cx="1533236" cy="665018"/>
              </a:xfrm>
              <a:prstGeom prst="roundRect">
                <a:avLst/>
              </a:prstGeom>
              <a:solidFill>
                <a:srgbClr val="19479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8DB019C6-1B37-FB77-397C-3FEE2CC7C21E}"/>
                  </a:ext>
                </a:extLst>
              </p:cNvPr>
              <p:cNvSpPr txBox="1"/>
              <p:nvPr/>
            </p:nvSpPr>
            <p:spPr>
              <a:xfrm>
                <a:off x="507998" y="3207373"/>
                <a:ext cx="15332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3B801"/>
                    </a:solidFill>
                    <a:latin typeface="Roboto" pitchFamily="2" charset="0"/>
                    <a:ea typeface="Roboto" pitchFamily="2" charset="0"/>
                  </a:rPr>
                  <a:t>PC không có Hello/USB token</a:t>
                </a:r>
              </a:p>
            </p:txBody>
          </p:sp>
        </p:grp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7839F7DC-B2A1-CF9C-7AED-FB14DE843D65}"/>
                </a:ext>
              </a:extLst>
            </p:cNvPr>
            <p:cNvGrpSpPr/>
            <p:nvPr/>
          </p:nvGrpSpPr>
          <p:grpSpPr>
            <a:xfrm>
              <a:off x="2765725" y="5892467"/>
              <a:ext cx="2121015" cy="914400"/>
              <a:chOff x="2765725" y="2839952"/>
              <a:chExt cx="2121015" cy="914400"/>
            </a:xfrm>
          </p:grpSpPr>
          <p:sp>
            <p:nvSpPr>
              <p:cNvPr id="125" name="Rectangle: Rounded Corners 124">
                <a:extLst>
                  <a:ext uri="{FF2B5EF4-FFF2-40B4-BE49-F238E27FC236}">
                    <a16:creationId xmlns:a16="http://schemas.microsoft.com/office/drawing/2014/main" id="{BC738666-6E56-1E12-E1C7-1DD18341FB92}"/>
                  </a:ext>
                </a:extLst>
              </p:cNvPr>
              <p:cNvSpPr/>
              <p:nvPr/>
            </p:nvSpPr>
            <p:spPr>
              <a:xfrm>
                <a:off x="2765726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76C1F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F32F6F47-3933-C7FA-CC33-F592430680BA}"/>
                  </a:ext>
                </a:extLst>
              </p:cNvPr>
              <p:cNvSpPr txBox="1"/>
              <p:nvPr/>
            </p:nvSpPr>
            <p:spPr>
              <a:xfrm>
                <a:off x="2765725" y="2973987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PC </a:t>
                </a:r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  <a:sym typeface="Wingdings 3" panose="05040102010807070707" pitchFamily="18" charset="2"/>
                  </a:rPr>
                  <a:t>  Phone bằng QR (cross – device – passkey) – chuẩn, gọn</a:t>
                </a:r>
                <a:endPara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D81891FE-BF2F-0ED1-3B17-D0F23D92B68F}"/>
                </a:ext>
              </a:extLst>
            </p:cNvPr>
            <p:cNvGrpSpPr/>
            <p:nvPr/>
          </p:nvGrpSpPr>
          <p:grpSpPr>
            <a:xfrm>
              <a:off x="5424117" y="5892467"/>
              <a:ext cx="2121015" cy="914400"/>
              <a:chOff x="5424117" y="2839952"/>
              <a:chExt cx="2121015" cy="914400"/>
            </a:xfrm>
          </p:grpSpPr>
          <p:sp>
            <p:nvSpPr>
              <p:cNvPr id="123" name="Rectangle: Rounded Corners 122">
                <a:extLst>
                  <a:ext uri="{FF2B5EF4-FFF2-40B4-BE49-F238E27FC236}">
                    <a16:creationId xmlns:a16="http://schemas.microsoft.com/office/drawing/2014/main" id="{A7C0008C-74A3-611F-D093-6B9527274401}"/>
                  </a:ext>
                </a:extLst>
              </p:cNvPr>
              <p:cNvSpPr/>
              <p:nvPr/>
            </p:nvSpPr>
            <p:spPr>
              <a:xfrm>
                <a:off x="5424117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D0ED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D50F80FF-3BB3-4298-219B-D62F96A9CFFB}"/>
                  </a:ext>
                </a:extLst>
              </p:cNvPr>
              <p:cNvSpPr txBox="1"/>
              <p:nvPr/>
            </p:nvSpPr>
            <p:spPr>
              <a:xfrm>
                <a:off x="5424117" y="2973987"/>
                <a:ext cx="21210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Có thể quét QR mở VNeID để approve → trả consent</a:t>
                </a:r>
              </a:p>
            </p:txBody>
          </p:sp>
        </p:grpSp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86588E33-5037-A24D-82D1-000446C27F25}"/>
                </a:ext>
              </a:extLst>
            </p:cNvPr>
            <p:cNvGrpSpPr/>
            <p:nvPr/>
          </p:nvGrpSpPr>
          <p:grpSpPr>
            <a:xfrm>
              <a:off x="8204899" y="5892467"/>
              <a:ext cx="2121015" cy="914400"/>
              <a:chOff x="8204899" y="2839952"/>
              <a:chExt cx="2121015" cy="914400"/>
            </a:xfrm>
          </p:grpSpPr>
          <p:sp>
            <p:nvSpPr>
              <p:cNvPr id="121" name="Rectangle: Rounded Corners 120">
                <a:extLst>
                  <a:ext uri="{FF2B5EF4-FFF2-40B4-BE49-F238E27FC236}">
                    <a16:creationId xmlns:a16="http://schemas.microsoft.com/office/drawing/2014/main" id="{2F083D46-D099-8A48-BE3F-BE01CAF5A570}"/>
                  </a:ext>
                </a:extLst>
              </p:cNvPr>
              <p:cNvSpPr/>
              <p:nvPr/>
            </p:nvSpPr>
            <p:spPr>
              <a:xfrm>
                <a:off x="8204900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EEF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B694D6C1-291E-2E49-73EB-C359C72740F4}"/>
                  </a:ext>
                </a:extLst>
              </p:cNvPr>
              <p:cNvSpPr txBox="1"/>
              <p:nvPr/>
            </p:nvSpPr>
            <p:spPr>
              <a:xfrm>
                <a:off x="8204899" y="2973987"/>
                <a:ext cx="21210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Thường không đồng bộ, mỗi CA tùy biến</a:t>
                </a:r>
              </a:p>
            </p:txBody>
          </p:sp>
        </p:grp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81A2E875-888F-1763-B490-CB9FCD5B934E}"/>
              </a:ext>
            </a:extLst>
          </p:cNvPr>
          <p:cNvGrpSpPr/>
          <p:nvPr/>
        </p:nvGrpSpPr>
        <p:grpSpPr>
          <a:xfrm>
            <a:off x="515158" y="7054889"/>
            <a:ext cx="9817916" cy="914400"/>
            <a:chOff x="507998" y="2599811"/>
            <a:chExt cx="9817916" cy="914400"/>
          </a:xfrm>
        </p:grpSpPr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7AC85A47-13AC-30F1-4264-2AA0BB92F0E4}"/>
                </a:ext>
              </a:extLst>
            </p:cNvPr>
            <p:cNvGrpSpPr/>
            <p:nvPr/>
          </p:nvGrpSpPr>
          <p:grpSpPr>
            <a:xfrm>
              <a:off x="507998" y="2724502"/>
              <a:ext cx="1533236" cy="665018"/>
              <a:chOff x="507998" y="3013363"/>
              <a:chExt cx="1533236" cy="665018"/>
            </a:xfrm>
          </p:grpSpPr>
          <p:sp>
            <p:nvSpPr>
              <p:cNvPr id="141" name="Rectangle: Rounded Corners 140">
                <a:extLst>
                  <a:ext uri="{FF2B5EF4-FFF2-40B4-BE49-F238E27FC236}">
                    <a16:creationId xmlns:a16="http://schemas.microsoft.com/office/drawing/2014/main" id="{FDEAC91C-A5FA-A3AC-DFF6-9A9CD6327D9E}"/>
                  </a:ext>
                </a:extLst>
              </p:cNvPr>
              <p:cNvSpPr/>
              <p:nvPr/>
            </p:nvSpPr>
            <p:spPr>
              <a:xfrm>
                <a:off x="507998" y="3013363"/>
                <a:ext cx="1533236" cy="665018"/>
              </a:xfrm>
              <a:prstGeom prst="roundRect">
                <a:avLst/>
              </a:prstGeom>
              <a:solidFill>
                <a:srgbClr val="19479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D35305F0-945F-4C0C-E9F8-670B4E7F9202}"/>
                  </a:ext>
                </a:extLst>
              </p:cNvPr>
              <p:cNvSpPr txBox="1"/>
              <p:nvPr/>
            </p:nvSpPr>
            <p:spPr>
              <a:xfrm>
                <a:off x="507998" y="3207373"/>
                <a:ext cx="153323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3B801"/>
                    </a:solidFill>
                    <a:latin typeface="Roboto" pitchFamily="2" charset="0"/>
                    <a:ea typeface="Roboto" pitchFamily="2" charset="0"/>
                  </a:rPr>
                  <a:t>Rủi ro kỹ thuật</a:t>
                </a:r>
              </a:p>
            </p:txBody>
          </p:sp>
        </p:grp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9EAFA53A-5C40-353E-EF77-8AC9130CBBB3}"/>
                </a:ext>
              </a:extLst>
            </p:cNvPr>
            <p:cNvGrpSpPr/>
            <p:nvPr/>
          </p:nvGrpSpPr>
          <p:grpSpPr>
            <a:xfrm>
              <a:off x="2765725" y="2599811"/>
              <a:ext cx="2121015" cy="914400"/>
              <a:chOff x="2765725" y="2839952"/>
              <a:chExt cx="2121015" cy="914400"/>
            </a:xfrm>
          </p:grpSpPr>
          <p:sp>
            <p:nvSpPr>
              <p:cNvPr id="139" name="Rectangle: Rounded Corners 138">
                <a:extLst>
                  <a:ext uri="{FF2B5EF4-FFF2-40B4-BE49-F238E27FC236}">
                    <a16:creationId xmlns:a16="http://schemas.microsoft.com/office/drawing/2014/main" id="{F306FA51-4771-8F07-258A-FA828223E827}"/>
                  </a:ext>
                </a:extLst>
              </p:cNvPr>
              <p:cNvSpPr/>
              <p:nvPr/>
            </p:nvSpPr>
            <p:spPr>
              <a:xfrm>
                <a:off x="2765726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76C1F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395E6344-EEDC-5271-E79B-05E3E9523F7D}"/>
                  </a:ext>
                </a:extLst>
              </p:cNvPr>
              <p:cNvSpPr txBox="1"/>
              <p:nvPr/>
            </p:nvSpPr>
            <p:spPr>
              <a:xfrm>
                <a:off x="2765725" y="2973987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Webview thuần có thể không expose WebAuthn, nên dùng Custom Tab/SafariVC</a:t>
                </a:r>
              </a:p>
            </p:txBody>
          </p:sp>
        </p:grp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A75EE73B-C0F7-8534-E0E7-D327B1324145}"/>
                </a:ext>
              </a:extLst>
            </p:cNvPr>
            <p:cNvGrpSpPr/>
            <p:nvPr/>
          </p:nvGrpSpPr>
          <p:grpSpPr>
            <a:xfrm>
              <a:off x="5424117" y="2599811"/>
              <a:ext cx="2121015" cy="914400"/>
              <a:chOff x="5424117" y="2839952"/>
              <a:chExt cx="2121015" cy="914400"/>
            </a:xfrm>
          </p:grpSpPr>
          <p:sp>
            <p:nvSpPr>
              <p:cNvPr id="137" name="Rectangle: Rounded Corners 136">
                <a:extLst>
                  <a:ext uri="{FF2B5EF4-FFF2-40B4-BE49-F238E27FC236}">
                    <a16:creationId xmlns:a16="http://schemas.microsoft.com/office/drawing/2014/main" id="{06B4B106-4819-9FB3-43F4-CA3C18C0DAD4}"/>
                  </a:ext>
                </a:extLst>
              </p:cNvPr>
              <p:cNvSpPr/>
              <p:nvPr/>
            </p:nvSpPr>
            <p:spPr>
              <a:xfrm>
                <a:off x="5424117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D0ED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A08520FC-12C7-2892-37CE-C7E48F3828BA}"/>
                  </a:ext>
                </a:extLst>
              </p:cNvPr>
              <p:cNvSpPr txBox="1"/>
              <p:nvPr/>
            </p:nvSpPr>
            <p:spPr>
              <a:xfrm>
                <a:off x="5424117" y="2973987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Phụ thuộc SLA/chính sách/giới hạn RSHUB, thay đổi chính sách → ảnh hưởng</a:t>
                </a:r>
              </a:p>
            </p:txBody>
          </p:sp>
        </p:grp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B24AD811-3B87-AF83-06B2-69ED25EA5FA9}"/>
                </a:ext>
              </a:extLst>
            </p:cNvPr>
            <p:cNvGrpSpPr/>
            <p:nvPr/>
          </p:nvGrpSpPr>
          <p:grpSpPr>
            <a:xfrm>
              <a:off x="8204898" y="2599811"/>
              <a:ext cx="2121016" cy="914400"/>
              <a:chOff x="8204898" y="2839952"/>
              <a:chExt cx="2121016" cy="914400"/>
            </a:xfrm>
          </p:grpSpPr>
          <p:sp>
            <p:nvSpPr>
              <p:cNvPr id="135" name="Rectangle: Rounded Corners 134">
                <a:extLst>
                  <a:ext uri="{FF2B5EF4-FFF2-40B4-BE49-F238E27FC236}">
                    <a16:creationId xmlns:a16="http://schemas.microsoft.com/office/drawing/2014/main" id="{1A5DD7C4-8ACD-53E8-468A-E68E4EF754C4}"/>
                  </a:ext>
                </a:extLst>
              </p:cNvPr>
              <p:cNvSpPr/>
              <p:nvPr/>
            </p:nvSpPr>
            <p:spPr>
              <a:xfrm>
                <a:off x="8204900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EEF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1D6D1ADD-A67E-3AB4-0062-F0FC5B940C52}"/>
                  </a:ext>
                </a:extLst>
              </p:cNvPr>
              <p:cNvSpPr txBox="1"/>
              <p:nvPr/>
            </p:nvSpPr>
            <p:spPr>
              <a:xfrm>
                <a:off x="8204898" y="3066319"/>
                <a:ext cx="21210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Phân mảnh API/UX, cập nhật từ nhiều CA gây regression</a:t>
                </a:r>
              </a:p>
            </p:txBody>
          </p:sp>
        </p:grp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EA60A733-5A3D-1E42-3FA6-52497EDC2677}"/>
              </a:ext>
            </a:extLst>
          </p:cNvPr>
          <p:cNvGrpSpPr/>
          <p:nvPr/>
        </p:nvGrpSpPr>
        <p:grpSpPr>
          <a:xfrm>
            <a:off x="515158" y="8152441"/>
            <a:ext cx="9817916" cy="914400"/>
            <a:chOff x="507998" y="3722751"/>
            <a:chExt cx="9817916" cy="914400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FAD8C69C-B429-67BF-2D16-9E3A345BA4D7}"/>
                </a:ext>
              </a:extLst>
            </p:cNvPr>
            <p:cNvGrpSpPr/>
            <p:nvPr/>
          </p:nvGrpSpPr>
          <p:grpSpPr>
            <a:xfrm>
              <a:off x="507998" y="3847442"/>
              <a:ext cx="1533236" cy="665018"/>
              <a:chOff x="507998" y="4342780"/>
              <a:chExt cx="1533236" cy="665018"/>
            </a:xfrm>
          </p:grpSpPr>
          <p:sp>
            <p:nvSpPr>
              <p:cNvPr id="154" name="Rectangle: Rounded Corners 153">
                <a:extLst>
                  <a:ext uri="{FF2B5EF4-FFF2-40B4-BE49-F238E27FC236}">
                    <a16:creationId xmlns:a16="http://schemas.microsoft.com/office/drawing/2014/main" id="{B7CAF73C-65EC-4105-547A-08F1B2B21E07}"/>
                  </a:ext>
                </a:extLst>
              </p:cNvPr>
              <p:cNvSpPr/>
              <p:nvPr/>
            </p:nvSpPr>
            <p:spPr>
              <a:xfrm>
                <a:off x="507998" y="4342780"/>
                <a:ext cx="1533236" cy="665018"/>
              </a:xfrm>
              <a:prstGeom prst="roundRect">
                <a:avLst/>
              </a:prstGeom>
              <a:solidFill>
                <a:srgbClr val="19479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2DC66213-F545-BE4F-2A02-1F329218D647}"/>
                  </a:ext>
                </a:extLst>
              </p:cNvPr>
              <p:cNvSpPr txBox="1"/>
              <p:nvPr/>
            </p:nvSpPr>
            <p:spPr>
              <a:xfrm>
                <a:off x="507998" y="4444457"/>
                <a:ext cx="15332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3B801"/>
                    </a:solidFill>
                    <a:latin typeface="Roboto" pitchFamily="2" charset="0"/>
                    <a:ea typeface="Roboto" pitchFamily="2" charset="0"/>
                  </a:rPr>
                  <a:t>Khóa người dùng nằm trên điện thoại</a:t>
                </a:r>
              </a:p>
            </p:txBody>
          </p:sp>
        </p:grpSp>
        <p:grpSp>
          <p:nvGrpSpPr>
            <p:cNvPr id="145" name="Group 144">
              <a:extLst>
                <a:ext uri="{FF2B5EF4-FFF2-40B4-BE49-F238E27FC236}">
                  <a16:creationId xmlns:a16="http://schemas.microsoft.com/office/drawing/2014/main" id="{A26B1B43-D200-48D6-66E8-9A557598FF73}"/>
                </a:ext>
              </a:extLst>
            </p:cNvPr>
            <p:cNvGrpSpPr/>
            <p:nvPr/>
          </p:nvGrpSpPr>
          <p:grpSpPr>
            <a:xfrm>
              <a:off x="2717285" y="3722751"/>
              <a:ext cx="2169455" cy="914400"/>
              <a:chOff x="2717285" y="4218089"/>
              <a:chExt cx="2169455" cy="914400"/>
            </a:xfrm>
          </p:grpSpPr>
          <p:sp>
            <p:nvSpPr>
              <p:cNvPr id="152" name="Rectangle: Rounded Corners 151">
                <a:extLst>
                  <a:ext uri="{FF2B5EF4-FFF2-40B4-BE49-F238E27FC236}">
                    <a16:creationId xmlns:a16="http://schemas.microsoft.com/office/drawing/2014/main" id="{C100FADE-5F46-79CF-8CB3-7D39EEF46FC1}"/>
                  </a:ext>
                </a:extLst>
              </p:cNvPr>
              <p:cNvSpPr/>
              <p:nvPr/>
            </p:nvSpPr>
            <p:spPr>
              <a:xfrm>
                <a:off x="2765726" y="4218089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76C1F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4FAA3687-05B9-615C-53A1-3D97D130E52C}"/>
                  </a:ext>
                </a:extLst>
              </p:cNvPr>
              <p:cNvSpPr txBox="1"/>
              <p:nvPr/>
            </p:nvSpPr>
            <p:spPr>
              <a:xfrm>
                <a:off x="2717285" y="4398290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Hỗ trợ tốt (platform authenticator, passkey, SPC Android)</a:t>
                </a:r>
              </a:p>
            </p:txBody>
          </p:sp>
        </p:grp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34F1647F-F95A-1543-9976-19D9629B15DC}"/>
                </a:ext>
              </a:extLst>
            </p:cNvPr>
            <p:cNvGrpSpPr/>
            <p:nvPr/>
          </p:nvGrpSpPr>
          <p:grpSpPr>
            <a:xfrm>
              <a:off x="5424116" y="3722751"/>
              <a:ext cx="2121015" cy="914400"/>
              <a:chOff x="5424116" y="4243405"/>
              <a:chExt cx="2121015" cy="914400"/>
            </a:xfrm>
          </p:grpSpPr>
          <p:sp>
            <p:nvSpPr>
              <p:cNvPr id="150" name="Rectangle: Rounded Corners 149">
                <a:extLst>
                  <a:ext uri="{FF2B5EF4-FFF2-40B4-BE49-F238E27FC236}">
                    <a16:creationId xmlns:a16="http://schemas.microsoft.com/office/drawing/2014/main" id="{69826EE1-AC5D-9B63-FF30-A64A5F7AFCB5}"/>
                  </a:ext>
                </a:extLst>
              </p:cNvPr>
              <p:cNvSpPr/>
              <p:nvPr/>
            </p:nvSpPr>
            <p:spPr>
              <a:xfrm>
                <a:off x="5424117" y="4243405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D0ED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51" name="TextBox 150">
                <a:extLst>
                  <a:ext uri="{FF2B5EF4-FFF2-40B4-BE49-F238E27FC236}">
                    <a16:creationId xmlns:a16="http://schemas.microsoft.com/office/drawing/2014/main" id="{F7DBFE16-3F8F-80D5-C1F1-28B3AFF7353F}"/>
                  </a:ext>
                </a:extLst>
              </p:cNvPr>
              <p:cNvSpPr txBox="1"/>
              <p:nvPr/>
            </p:nvSpPr>
            <p:spPr>
              <a:xfrm>
                <a:off x="5424116" y="4285107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Được, nếu RSHUB hỗ trợ App2app/Consent từ điện thoại</a:t>
                </a:r>
              </a:p>
            </p:txBody>
          </p:sp>
        </p:grpSp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74489E19-4355-AD85-8580-7188E2478E34}"/>
                </a:ext>
              </a:extLst>
            </p:cNvPr>
            <p:cNvGrpSpPr/>
            <p:nvPr/>
          </p:nvGrpSpPr>
          <p:grpSpPr>
            <a:xfrm>
              <a:off x="8204899" y="3722751"/>
              <a:ext cx="2121015" cy="914400"/>
              <a:chOff x="8204899" y="4218089"/>
              <a:chExt cx="2121015" cy="914400"/>
            </a:xfrm>
          </p:grpSpPr>
          <p:sp>
            <p:nvSpPr>
              <p:cNvPr id="148" name="Rectangle: Rounded Corners 147">
                <a:extLst>
                  <a:ext uri="{FF2B5EF4-FFF2-40B4-BE49-F238E27FC236}">
                    <a16:creationId xmlns:a16="http://schemas.microsoft.com/office/drawing/2014/main" id="{01F7340A-2959-B237-4C48-75C7542DFEA3}"/>
                  </a:ext>
                </a:extLst>
              </p:cNvPr>
              <p:cNvSpPr/>
              <p:nvPr/>
            </p:nvSpPr>
            <p:spPr>
              <a:xfrm>
                <a:off x="8204900" y="4218089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EEF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62B723A0-E031-B7AC-9A3F-7D1865845CDE}"/>
                  </a:ext>
                </a:extLst>
              </p:cNvPr>
              <p:cNvSpPr txBox="1"/>
              <p:nvPr/>
            </p:nvSpPr>
            <p:spPr>
              <a:xfrm>
                <a:off x="8204899" y="4352124"/>
                <a:ext cx="21210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Được, nhưng mỗi CA kiểm soát khác nhau</a:t>
                </a:r>
              </a:p>
            </p:txBody>
          </p:sp>
        </p:grp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83B5340C-7370-64A2-FAE7-1741F945AD4B}"/>
              </a:ext>
            </a:extLst>
          </p:cNvPr>
          <p:cNvGrpSpPr/>
          <p:nvPr/>
        </p:nvGrpSpPr>
        <p:grpSpPr>
          <a:xfrm>
            <a:off x="515158" y="9249993"/>
            <a:ext cx="9817916" cy="914400"/>
            <a:chOff x="507998" y="4864097"/>
            <a:chExt cx="9817916" cy="914400"/>
          </a:xfrm>
        </p:grpSpPr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F8B4BCAD-7653-59A5-69F9-BB83720A5D9F}"/>
                </a:ext>
              </a:extLst>
            </p:cNvPr>
            <p:cNvGrpSpPr/>
            <p:nvPr/>
          </p:nvGrpSpPr>
          <p:grpSpPr>
            <a:xfrm>
              <a:off x="507998" y="4988788"/>
              <a:ext cx="1533236" cy="665018"/>
              <a:chOff x="507998" y="5656033"/>
              <a:chExt cx="1533236" cy="665018"/>
            </a:xfrm>
          </p:grpSpPr>
          <p:sp>
            <p:nvSpPr>
              <p:cNvPr id="167" name="Rectangle: Rounded Corners 166">
                <a:extLst>
                  <a:ext uri="{FF2B5EF4-FFF2-40B4-BE49-F238E27FC236}">
                    <a16:creationId xmlns:a16="http://schemas.microsoft.com/office/drawing/2014/main" id="{66976842-8337-6101-439E-95F40B0C4FB0}"/>
                  </a:ext>
                </a:extLst>
              </p:cNvPr>
              <p:cNvSpPr/>
              <p:nvPr/>
            </p:nvSpPr>
            <p:spPr>
              <a:xfrm>
                <a:off x="507998" y="5656033"/>
                <a:ext cx="1533236" cy="665018"/>
              </a:xfrm>
              <a:prstGeom prst="roundRect">
                <a:avLst/>
              </a:prstGeom>
              <a:solidFill>
                <a:srgbClr val="19479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68" name="TextBox 167">
                <a:extLst>
                  <a:ext uri="{FF2B5EF4-FFF2-40B4-BE49-F238E27FC236}">
                    <a16:creationId xmlns:a16="http://schemas.microsoft.com/office/drawing/2014/main" id="{E9DD04E4-D3D1-06D6-3E35-E26825700786}"/>
                  </a:ext>
                </a:extLst>
              </p:cNvPr>
              <p:cNvSpPr txBox="1"/>
              <p:nvPr/>
            </p:nvSpPr>
            <p:spPr>
              <a:xfrm>
                <a:off x="507998" y="5850042"/>
                <a:ext cx="153323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3B801"/>
                    </a:solidFill>
                    <a:latin typeface="Roboto" pitchFamily="2" charset="0"/>
                    <a:ea typeface="Roboto" pitchFamily="2" charset="0"/>
                  </a:rPr>
                  <a:t>Vendor lock-in</a:t>
                </a:r>
              </a:p>
            </p:txBody>
          </p:sp>
        </p:grpSp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9A525FC3-EFDA-B4D5-F0B3-D8DA7AB50A36}"/>
                </a:ext>
              </a:extLst>
            </p:cNvPr>
            <p:cNvGrpSpPr/>
            <p:nvPr/>
          </p:nvGrpSpPr>
          <p:grpSpPr>
            <a:xfrm>
              <a:off x="2765724" y="4864097"/>
              <a:ext cx="2121016" cy="914400"/>
              <a:chOff x="2765724" y="5529110"/>
              <a:chExt cx="2121016" cy="914400"/>
            </a:xfrm>
          </p:grpSpPr>
          <p:sp>
            <p:nvSpPr>
              <p:cNvPr id="165" name="Rectangle: Rounded Corners 164">
                <a:extLst>
                  <a:ext uri="{FF2B5EF4-FFF2-40B4-BE49-F238E27FC236}">
                    <a16:creationId xmlns:a16="http://schemas.microsoft.com/office/drawing/2014/main" id="{EFA46998-F510-3955-FABE-D710E3E5C38A}"/>
                  </a:ext>
                </a:extLst>
              </p:cNvPr>
              <p:cNvSpPr/>
              <p:nvPr/>
            </p:nvSpPr>
            <p:spPr>
              <a:xfrm>
                <a:off x="2765726" y="5529110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76C1F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6F298D2B-4B87-CECF-B93A-7618FA1BF99F}"/>
                  </a:ext>
                </a:extLst>
              </p:cNvPr>
              <p:cNvSpPr txBox="1"/>
              <p:nvPr/>
            </p:nvSpPr>
            <p:spPr>
              <a:xfrm>
                <a:off x="2765724" y="5674720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Thấp (chuẩn mở WebAuthn/SPC, có thể chuyển HSM/TSP</a:t>
                </a:r>
              </a:p>
            </p:txBody>
          </p:sp>
        </p:grpSp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5B587CD1-5167-E14A-1615-A2C9B7B2F5B5}"/>
                </a:ext>
              </a:extLst>
            </p:cNvPr>
            <p:cNvGrpSpPr/>
            <p:nvPr/>
          </p:nvGrpSpPr>
          <p:grpSpPr>
            <a:xfrm>
              <a:off x="5424116" y="4864097"/>
              <a:ext cx="2121015" cy="914400"/>
              <a:chOff x="5424116" y="5529110"/>
              <a:chExt cx="2121015" cy="914400"/>
            </a:xfrm>
          </p:grpSpPr>
          <p:sp>
            <p:nvSpPr>
              <p:cNvPr id="163" name="Rectangle: Rounded Corners 162">
                <a:extLst>
                  <a:ext uri="{FF2B5EF4-FFF2-40B4-BE49-F238E27FC236}">
                    <a16:creationId xmlns:a16="http://schemas.microsoft.com/office/drawing/2014/main" id="{13F2AF7A-0770-B2F3-4572-8B8866283983}"/>
                  </a:ext>
                </a:extLst>
              </p:cNvPr>
              <p:cNvSpPr/>
              <p:nvPr/>
            </p:nvSpPr>
            <p:spPr>
              <a:xfrm>
                <a:off x="5424117" y="5529110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D0ED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64" name="TextBox 163">
                <a:extLst>
                  <a:ext uri="{FF2B5EF4-FFF2-40B4-BE49-F238E27FC236}">
                    <a16:creationId xmlns:a16="http://schemas.microsoft.com/office/drawing/2014/main" id="{CB766D9D-9394-D55C-740B-DCF49F889627}"/>
                  </a:ext>
                </a:extLst>
              </p:cNvPr>
              <p:cNvSpPr txBox="1"/>
              <p:nvPr/>
            </p:nvSpPr>
            <p:spPr>
              <a:xfrm>
                <a:off x="5424116" y="5687380"/>
                <a:ext cx="21210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Trung bình – cao (phụ thuộc chính sách/điều khoản)</a:t>
                </a:r>
              </a:p>
            </p:txBody>
          </p:sp>
        </p:grpSp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id="{FCBD384F-6058-0D0F-F058-CD55838B5192}"/>
                </a:ext>
              </a:extLst>
            </p:cNvPr>
            <p:cNvGrpSpPr/>
            <p:nvPr/>
          </p:nvGrpSpPr>
          <p:grpSpPr>
            <a:xfrm>
              <a:off x="8204899" y="4864097"/>
              <a:ext cx="2121015" cy="914400"/>
              <a:chOff x="8204899" y="5529110"/>
              <a:chExt cx="2121015" cy="914400"/>
            </a:xfrm>
          </p:grpSpPr>
          <p:sp>
            <p:nvSpPr>
              <p:cNvPr id="161" name="Rectangle: Rounded Corners 160">
                <a:extLst>
                  <a:ext uri="{FF2B5EF4-FFF2-40B4-BE49-F238E27FC236}">
                    <a16:creationId xmlns:a16="http://schemas.microsoft.com/office/drawing/2014/main" id="{C652327E-1820-50B6-C155-5F2742567B4B}"/>
                  </a:ext>
                </a:extLst>
              </p:cNvPr>
              <p:cNvSpPr/>
              <p:nvPr/>
            </p:nvSpPr>
            <p:spPr>
              <a:xfrm>
                <a:off x="8204900" y="5529110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EEF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37E64F1E-2A6B-5DCD-21ED-9AD77EC1CEFB}"/>
                  </a:ext>
                </a:extLst>
              </p:cNvPr>
              <p:cNvSpPr txBox="1"/>
              <p:nvPr/>
            </p:nvSpPr>
            <p:spPr>
              <a:xfrm>
                <a:off x="8204899" y="5674719"/>
                <a:ext cx="212101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Cao (mỗi CA “silo”)</a:t>
                </a:r>
              </a:p>
            </p:txBody>
          </p:sp>
        </p:grp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20D234FF-58CB-895A-6337-F2FF915CEA69}"/>
              </a:ext>
            </a:extLst>
          </p:cNvPr>
          <p:cNvGrpSpPr/>
          <p:nvPr/>
        </p:nvGrpSpPr>
        <p:grpSpPr>
          <a:xfrm>
            <a:off x="515158" y="10347545"/>
            <a:ext cx="9817916" cy="914400"/>
            <a:chOff x="507998" y="5892467"/>
            <a:chExt cx="9817916" cy="914400"/>
          </a:xfrm>
        </p:grpSpPr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993993D1-EC10-6663-BDDD-10387FC6EBF9}"/>
                </a:ext>
              </a:extLst>
            </p:cNvPr>
            <p:cNvGrpSpPr/>
            <p:nvPr/>
          </p:nvGrpSpPr>
          <p:grpSpPr>
            <a:xfrm>
              <a:off x="507998" y="6017158"/>
              <a:ext cx="1533236" cy="665018"/>
              <a:chOff x="507998" y="3013363"/>
              <a:chExt cx="1533236" cy="665018"/>
            </a:xfrm>
          </p:grpSpPr>
          <p:sp>
            <p:nvSpPr>
              <p:cNvPr id="180" name="Rectangle: Rounded Corners 179">
                <a:extLst>
                  <a:ext uri="{FF2B5EF4-FFF2-40B4-BE49-F238E27FC236}">
                    <a16:creationId xmlns:a16="http://schemas.microsoft.com/office/drawing/2014/main" id="{A52E6F1C-FED4-CF36-348E-9F2EB1D868C3}"/>
                  </a:ext>
                </a:extLst>
              </p:cNvPr>
              <p:cNvSpPr/>
              <p:nvPr/>
            </p:nvSpPr>
            <p:spPr>
              <a:xfrm>
                <a:off x="507998" y="3013363"/>
                <a:ext cx="1533236" cy="665018"/>
              </a:xfrm>
              <a:prstGeom prst="roundRect">
                <a:avLst/>
              </a:prstGeom>
              <a:solidFill>
                <a:srgbClr val="19479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A56D92CE-EEFB-C97D-7F0C-9EDAB582FC00}"/>
                  </a:ext>
                </a:extLst>
              </p:cNvPr>
              <p:cNvSpPr txBox="1"/>
              <p:nvPr/>
            </p:nvSpPr>
            <p:spPr>
              <a:xfrm>
                <a:off x="507998" y="3115039"/>
                <a:ext cx="15332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3B801"/>
                    </a:solidFill>
                    <a:latin typeface="Roboto" pitchFamily="2" charset="0"/>
                    <a:ea typeface="Roboto" pitchFamily="2" charset="0"/>
                  </a:rPr>
                  <a:t>Phù hợp ký lô/Khối lượng lớn</a:t>
                </a:r>
              </a:p>
            </p:txBody>
          </p:sp>
        </p:grpSp>
        <p:grpSp>
          <p:nvGrpSpPr>
            <p:cNvPr id="171" name="Group 170">
              <a:extLst>
                <a:ext uri="{FF2B5EF4-FFF2-40B4-BE49-F238E27FC236}">
                  <a16:creationId xmlns:a16="http://schemas.microsoft.com/office/drawing/2014/main" id="{4E4B1B3F-7D8A-8FDC-D3FA-69DDDC4EC2F0}"/>
                </a:ext>
              </a:extLst>
            </p:cNvPr>
            <p:cNvGrpSpPr/>
            <p:nvPr/>
          </p:nvGrpSpPr>
          <p:grpSpPr>
            <a:xfrm>
              <a:off x="2765725" y="5892467"/>
              <a:ext cx="2121015" cy="914400"/>
              <a:chOff x="2765725" y="2839952"/>
              <a:chExt cx="2121015" cy="914400"/>
            </a:xfrm>
          </p:grpSpPr>
          <p:sp>
            <p:nvSpPr>
              <p:cNvPr id="178" name="Rectangle: Rounded Corners 177">
                <a:extLst>
                  <a:ext uri="{FF2B5EF4-FFF2-40B4-BE49-F238E27FC236}">
                    <a16:creationId xmlns:a16="http://schemas.microsoft.com/office/drawing/2014/main" id="{E41A5095-9582-31B3-D9FA-14E03CE97487}"/>
                  </a:ext>
                </a:extLst>
              </p:cNvPr>
              <p:cNvSpPr/>
              <p:nvPr/>
            </p:nvSpPr>
            <p:spPr>
              <a:xfrm>
                <a:off x="2765726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76C1F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79" name="TextBox 178">
                <a:extLst>
                  <a:ext uri="{FF2B5EF4-FFF2-40B4-BE49-F238E27FC236}">
                    <a16:creationId xmlns:a16="http://schemas.microsoft.com/office/drawing/2014/main" id="{3C7405F9-B43D-DA56-1027-CB02E12E9021}"/>
                  </a:ext>
                </a:extLst>
              </p:cNvPr>
              <p:cNvSpPr txBox="1"/>
              <p:nvPr/>
            </p:nvSpPr>
            <p:spPr>
              <a:xfrm>
                <a:off x="2765725" y="2973987"/>
                <a:ext cx="21210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Rất phù hợp: session + batch, tối ưu luồng SAD</a:t>
                </a:r>
              </a:p>
            </p:txBody>
          </p:sp>
        </p:grpSp>
        <p:grpSp>
          <p:nvGrpSpPr>
            <p:cNvPr id="172" name="Group 171">
              <a:extLst>
                <a:ext uri="{FF2B5EF4-FFF2-40B4-BE49-F238E27FC236}">
                  <a16:creationId xmlns:a16="http://schemas.microsoft.com/office/drawing/2014/main" id="{FB5C8E72-D0B0-38D1-5A6F-BDCDE405B772}"/>
                </a:ext>
              </a:extLst>
            </p:cNvPr>
            <p:cNvGrpSpPr/>
            <p:nvPr/>
          </p:nvGrpSpPr>
          <p:grpSpPr>
            <a:xfrm>
              <a:off x="5424117" y="5892467"/>
              <a:ext cx="2121015" cy="914400"/>
              <a:chOff x="5424117" y="2839952"/>
              <a:chExt cx="2121015" cy="914400"/>
            </a:xfrm>
          </p:grpSpPr>
          <p:sp>
            <p:nvSpPr>
              <p:cNvPr id="176" name="Rectangle: Rounded Corners 175">
                <a:extLst>
                  <a:ext uri="{FF2B5EF4-FFF2-40B4-BE49-F238E27FC236}">
                    <a16:creationId xmlns:a16="http://schemas.microsoft.com/office/drawing/2014/main" id="{C78187AC-0FEA-6657-1DBD-F0FC8273DB8E}"/>
                  </a:ext>
                </a:extLst>
              </p:cNvPr>
              <p:cNvSpPr/>
              <p:nvPr/>
            </p:nvSpPr>
            <p:spPr>
              <a:xfrm>
                <a:off x="5424117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D0ED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77" name="TextBox 176">
                <a:extLst>
                  <a:ext uri="{FF2B5EF4-FFF2-40B4-BE49-F238E27FC236}">
                    <a16:creationId xmlns:a16="http://schemas.microsoft.com/office/drawing/2014/main" id="{0ACC1772-5089-69C2-4FF4-66BEA77407AC}"/>
                  </a:ext>
                </a:extLst>
              </p:cNvPr>
              <p:cNvSpPr txBox="1"/>
              <p:nvPr/>
            </p:nvSpPr>
            <p:spPr>
              <a:xfrm>
                <a:off x="5424117" y="2973987"/>
                <a:ext cx="21210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Được, nếu quy trình consent hỗ trợ batch</a:t>
                </a:r>
              </a:p>
            </p:txBody>
          </p:sp>
        </p:grpSp>
        <p:grpSp>
          <p:nvGrpSpPr>
            <p:cNvPr id="173" name="Group 172">
              <a:extLst>
                <a:ext uri="{FF2B5EF4-FFF2-40B4-BE49-F238E27FC236}">
                  <a16:creationId xmlns:a16="http://schemas.microsoft.com/office/drawing/2014/main" id="{6BBEF7D4-CB86-2687-DCD1-D781BF602AD8}"/>
                </a:ext>
              </a:extLst>
            </p:cNvPr>
            <p:cNvGrpSpPr/>
            <p:nvPr/>
          </p:nvGrpSpPr>
          <p:grpSpPr>
            <a:xfrm>
              <a:off x="8204899" y="5892467"/>
              <a:ext cx="2121015" cy="914400"/>
              <a:chOff x="8204899" y="2839952"/>
              <a:chExt cx="2121015" cy="914400"/>
            </a:xfrm>
          </p:grpSpPr>
          <p:sp>
            <p:nvSpPr>
              <p:cNvPr id="174" name="Rectangle: Rounded Corners 173">
                <a:extLst>
                  <a:ext uri="{FF2B5EF4-FFF2-40B4-BE49-F238E27FC236}">
                    <a16:creationId xmlns:a16="http://schemas.microsoft.com/office/drawing/2014/main" id="{BC0C02FB-5469-B5D6-E431-C5995A45D573}"/>
                  </a:ext>
                </a:extLst>
              </p:cNvPr>
              <p:cNvSpPr/>
              <p:nvPr/>
            </p:nvSpPr>
            <p:spPr>
              <a:xfrm>
                <a:off x="8204900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EEF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75" name="TextBox 174">
                <a:extLst>
                  <a:ext uri="{FF2B5EF4-FFF2-40B4-BE49-F238E27FC236}">
                    <a16:creationId xmlns:a16="http://schemas.microsoft.com/office/drawing/2014/main" id="{0BF8A464-4025-0AB0-B407-C3C8BCA23028}"/>
                  </a:ext>
                </a:extLst>
              </p:cNvPr>
              <p:cNvSpPr txBox="1"/>
              <p:nvPr/>
            </p:nvSpPr>
            <p:spPr>
              <a:xfrm>
                <a:off x="8204899" y="2973987"/>
                <a:ext cx="21210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Tùy app CA, thường không tối ưu batch đa hệ sinh thái</a:t>
                </a:r>
              </a:p>
            </p:txBody>
          </p:sp>
        </p:grpSp>
      </p:grpSp>
      <p:sp>
        <p:nvSpPr>
          <p:cNvPr id="184" name="TextBox 183">
            <a:extLst>
              <a:ext uri="{FF2B5EF4-FFF2-40B4-BE49-F238E27FC236}">
                <a16:creationId xmlns:a16="http://schemas.microsoft.com/office/drawing/2014/main" id="{9B40DEBA-53B7-967F-F413-675F982BA10C}"/>
              </a:ext>
            </a:extLst>
          </p:cNvPr>
          <p:cNvSpPr txBox="1"/>
          <p:nvPr/>
        </p:nvSpPr>
        <p:spPr>
          <a:xfrm>
            <a:off x="3202113" y="195830"/>
            <a:ext cx="57877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000" b="1" dirty="0">
                <a:solidFill>
                  <a:srgbClr val="EEF9FF"/>
                </a:solidFill>
                <a:latin typeface="Roboto" pitchFamily="2" charset="0"/>
                <a:ea typeface="Roboto" pitchFamily="2" charset="0"/>
              </a:rPr>
              <a:t>BỨC TRANH TỔNG QUAN</a:t>
            </a:r>
          </a:p>
        </p:txBody>
      </p:sp>
    </p:spTree>
    <p:extLst>
      <p:ext uri="{BB962C8B-B14F-4D97-AF65-F5344CB8AC3E}">
        <p14:creationId xmlns:p14="http://schemas.microsoft.com/office/powerpoint/2010/main" val="32112031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DFE2C-4EE6-3A95-CCD2-05C063815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A9D40FF-9218-9862-A2CE-64D67F62090E}"/>
              </a:ext>
            </a:extLst>
          </p:cNvPr>
          <p:cNvSpPr/>
          <p:nvPr/>
        </p:nvSpPr>
        <p:spPr>
          <a:xfrm rot="10800000" flipH="1">
            <a:off x="0" y="-1"/>
            <a:ext cx="12192000" cy="1683946"/>
          </a:xfrm>
          <a:custGeom>
            <a:avLst/>
            <a:gdLst>
              <a:gd name="csX0" fmla="*/ 4169121 w 8338242"/>
              <a:gd name="csY0" fmla="*/ 0 h 4182701"/>
              <a:gd name="csX1" fmla="*/ 8338242 w 8338242"/>
              <a:gd name="csY1" fmla="*/ 4169121 h 4182701"/>
              <a:gd name="csX2" fmla="*/ 8337899 w 8338242"/>
              <a:gd name="csY2" fmla="*/ 4182701 h 4182701"/>
              <a:gd name="csX3" fmla="*/ 344 w 8338242"/>
              <a:gd name="csY3" fmla="*/ 4182701 h 4182701"/>
              <a:gd name="csX4" fmla="*/ 0 w 8338242"/>
              <a:gd name="csY4" fmla="*/ 4169121 h 4182701"/>
              <a:gd name="csX5" fmla="*/ 4169121 w 8338242"/>
              <a:gd name="csY5" fmla="*/ 0 h 41827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338242" h="4182701">
                <a:moveTo>
                  <a:pt x="4169121" y="0"/>
                </a:moveTo>
                <a:cubicBezTo>
                  <a:pt x="6471663" y="0"/>
                  <a:pt x="8338242" y="1866579"/>
                  <a:pt x="8338242" y="4169121"/>
                </a:cubicBezTo>
                <a:lnTo>
                  <a:pt x="8337899" y="4182701"/>
                </a:lnTo>
                <a:lnTo>
                  <a:pt x="344" y="4182701"/>
                </a:lnTo>
                <a:lnTo>
                  <a:pt x="0" y="4169121"/>
                </a:lnTo>
                <a:cubicBezTo>
                  <a:pt x="0" y="1866579"/>
                  <a:pt x="1866579" y="0"/>
                  <a:pt x="4169121" y="0"/>
                </a:cubicBezTo>
                <a:close/>
              </a:path>
            </a:pathLst>
          </a:custGeom>
          <a:blipFill dpi="0" rotWithShape="1">
            <a:blip r:embed="rId2">
              <a:alphaModFix amt="48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ADD6BC40-6003-7BD4-2637-98DE14CDB590}"/>
              </a:ext>
            </a:extLst>
          </p:cNvPr>
          <p:cNvSpPr/>
          <p:nvPr/>
        </p:nvSpPr>
        <p:spPr>
          <a:xfrm rot="10800000">
            <a:off x="0" y="-12643"/>
            <a:ext cx="12192000" cy="1683946"/>
          </a:xfrm>
          <a:custGeom>
            <a:avLst/>
            <a:gdLst>
              <a:gd name="csX0" fmla="*/ 4169121 w 8338242"/>
              <a:gd name="csY0" fmla="*/ 0 h 4182701"/>
              <a:gd name="csX1" fmla="*/ 8338242 w 8338242"/>
              <a:gd name="csY1" fmla="*/ 4169121 h 4182701"/>
              <a:gd name="csX2" fmla="*/ 8337899 w 8338242"/>
              <a:gd name="csY2" fmla="*/ 4182701 h 4182701"/>
              <a:gd name="csX3" fmla="*/ 344 w 8338242"/>
              <a:gd name="csY3" fmla="*/ 4182701 h 4182701"/>
              <a:gd name="csX4" fmla="*/ 0 w 8338242"/>
              <a:gd name="csY4" fmla="*/ 4169121 h 4182701"/>
              <a:gd name="csX5" fmla="*/ 4169121 w 8338242"/>
              <a:gd name="csY5" fmla="*/ 0 h 41827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338242" h="4182701">
                <a:moveTo>
                  <a:pt x="4169121" y="0"/>
                </a:moveTo>
                <a:cubicBezTo>
                  <a:pt x="6471663" y="0"/>
                  <a:pt x="8338242" y="1866579"/>
                  <a:pt x="8338242" y="4169121"/>
                </a:cubicBezTo>
                <a:lnTo>
                  <a:pt x="8337899" y="4182701"/>
                </a:lnTo>
                <a:lnTo>
                  <a:pt x="344" y="4182701"/>
                </a:lnTo>
                <a:lnTo>
                  <a:pt x="0" y="4169121"/>
                </a:lnTo>
                <a:cubicBezTo>
                  <a:pt x="0" y="1866579"/>
                  <a:pt x="1866579" y="0"/>
                  <a:pt x="4169121" y="0"/>
                </a:cubicBezTo>
                <a:close/>
              </a:path>
            </a:pathLst>
          </a:custGeom>
          <a:solidFill>
            <a:srgbClr val="194794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8EBA5ED-A937-F8BE-384E-5F72CD849E0B}"/>
              </a:ext>
            </a:extLst>
          </p:cNvPr>
          <p:cNvGrpSpPr/>
          <p:nvPr/>
        </p:nvGrpSpPr>
        <p:grpSpPr>
          <a:xfrm>
            <a:off x="3055855" y="772539"/>
            <a:ext cx="1578609" cy="1332569"/>
            <a:chOff x="2559715" y="925453"/>
            <a:chExt cx="1578609" cy="1332569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B0AC34A8-0B73-9A05-4340-D5372A2ADF9F}"/>
                </a:ext>
              </a:extLst>
            </p:cNvPr>
            <p:cNvSpPr/>
            <p:nvPr/>
          </p:nvSpPr>
          <p:spPr>
            <a:xfrm>
              <a:off x="2629020" y="1358022"/>
              <a:ext cx="1440000" cy="900000"/>
            </a:xfrm>
            <a:prstGeom prst="roundRect">
              <a:avLst/>
            </a:prstGeom>
            <a:solidFill>
              <a:srgbClr val="EEF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44744DB-EEF6-3871-8018-5502D7E7CF53}"/>
                </a:ext>
              </a:extLst>
            </p:cNvPr>
            <p:cNvGrpSpPr/>
            <p:nvPr/>
          </p:nvGrpSpPr>
          <p:grpSpPr>
            <a:xfrm>
              <a:off x="2984022" y="925453"/>
              <a:ext cx="742384" cy="830997"/>
              <a:chOff x="3023858" y="832918"/>
              <a:chExt cx="742384" cy="830997"/>
            </a:xfrm>
          </p:grpSpPr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B22134F8-D258-1973-3A3F-22A9F0F12788}"/>
                  </a:ext>
                </a:extLst>
              </p:cNvPr>
              <p:cNvSpPr/>
              <p:nvPr/>
            </p:nvSpPr>
            <p:spPr>
              <a:xfrm>
                <a:off x="3023858" y="877224"/>
                <a:ext cx="742384" cy="742384"/>
              </a:xfrm>
              <a:prstGeom prst="ellipse">
                <a:avLst/>
              </a:prstGeom>
              <a:solidFill>
                <a:srgbClr val="76C1F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b="1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3737A57-4593-1B65-46F7-76D51E787F89}"/>
                  </a:ext>
                </a:extLst>
              </p:cNvPr>
              <p:cNvSpPr txBox="1"/>
              <p:nvPr/>
            </p:nvSpPr>
            <p:spPr>
              <a:xfrm>
                <a:off x="3081014" y="832918"/>
                <a:ext cx="62807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4800" b="1" dirty="0">
                    <a:solidFill>
                      <a:srgbClr val="EEF9FF"/>
                    </a:solidFill>
                    <a:latin typeface="Roboto" pitchFamily="2" charset="0"/>
                    <a:ea typeface="Roboto" pitchFamily="2" charset="0"/>
                  </a:rPr>
                  <a:t>A</a:t>
                </a: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4BA277A-583C-1A28-3D45-C5501215A4BE}"/>
                </a:ext>
              </a:extLst>
            </p:cNvPr>
            <p:cNvSpPr txBox="1"/>
            <p:nvPr/>
          </p:nvSpPr>
          <p:spPr>
            <a:xfrm>
              <a:off x="2559715" y="1747361"/>
              <a:ext cx="15786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4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WEB-BASED SIC</a:t>
              </a:r>
              <a:endParaRPr lang="vi-VN" sz="1050" b="1" dirty="0">
                <a:solidFill>
                  <a:srgbClr val="194794"/>
                </a:solidFill>
                <a:latin typeface="Roboto" pitchFamily="2" charset="0"/>
                <a:ea typeface="Roboto" pitchFamily="2" charset="0"/>
              </a:endParaRPr>
            </a:p>
          </p:txBody>
        </p:sp>
        <p:pic>
          <p:nvPicPr>
            <p:cNvPr id="21" name="Graphic 20" descr="Internet with solid fill">
              <a:extLst>
                <a:ext uri="{FF2B5EF4-FFF2-40B4-BE49-F238E27FC236}">
                  <a16:creationId xmlns:a16="http://schemas.microsoft.com/office/drawing/2014/main" id="{EE13D9B1-ACD5-3B83-E09B-7739832A40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60859" y="1332736"/>
              <a:ext cx="457200" cy="457200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868F596-14CF-184A-C1C3-1AD42CEC02BA}"/>
              </a:ext>
            </a:extLst>
          </p:cNvPr>
          <p:cNvGrpSpPr/>
          <p:nvPr/>
        </p:nvGrpSpPr>
        <p:grpSpPr>
          <a:xfrm>
            <a:off x="5691771" y="751453"/>
            <a:ext cx="1578609" cy="1390426"/>
            <a:chOff x="5277521" y="1224141"/>
            <a:chExt cx="1578609" cy="1390426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FC3BB823-1AB0-439E-7558-C7643133DC26}"/>
                </a:ext>
              </a:extLst>
            </p:cNvPr>
            <p:cNvSpPr/>
            <p:nvPr/>
          </p:nvSpPr>
          <p:spPr>
            <a:xfrm>
              <a:off x="5346825" y="1714567"/>
              <a:ext cx="1440000" cy="900000"/>
            </a:xfrm>
            <a:prstGeom prst="roundRect">
              <a:avLst/>
            </a:prstGeom>
            <a:solidFill>
              <a:srgbClr val="EEF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D96F19D8-A76F-93C9-CB73-DA6697AC33E2}"/>
                </a:ext>
              </a:extLst>
            </p:cNvPr>
            <p:cNvGrpSpPr/>
            <p:nvPr/>
          </p:nvGrpSpPr>
          <p:grpSpPr>
            <a:xfrm>
              <a:off x="5695634" y="1224141"/>
              <a:ext cx="742384" cy="830997"/>
              <a:chOff x="5600323" y="1224141"/>
              <a:chExt cx="742384" cy="830997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17916B7E-BB32-7D9C-F3C2-04ACFE5F973B}"/>
                  </a:ext>
                </a:extLst>
              </p:cNvPr>
              <p:cNvSpPr/>
              <p:nvPr/>
            </p:nvSpPr>
            <p:spPr>
              <a:xfrm>
                <a:off x="5600323" y="1268447"/>
                <a:ext cx="742384" cy="742384"/>
              </a:xfrm>
              <a:prstGeom prst="ellipse">
                <a:avLst/>
              </a:prstGeom>
              <a:solidFill>
                <a:srgbClr val="76C1F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CF77568-D8F6-6A26-03FF-5A82748BBE2B}"/>
                  </a:ext>
                </a:extLst>
              </p:cNvPr>
              <p:cNvSpPr txBox="1"/>
              <p:nvPr/>
            </p:nvSpPr>
            <p:spPr>
              <a:xfrm>
                <a:off x="5657479" y="1224141"/>
                <a:ext cx="62807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4800" b="1" dirty="0">
                    <a:solidFill>
                      <a:srgbClr val="EEF9FF"/>
                    </a:solidFill>
                    <a:latin typeface="Roboto" pitchFamily="2" charset="0"/>
                    <a:ea typeface="Roboto" pitchFamily="2" charset="0"/>
                  </a:rPr>
                  <a:t>B</a:t>
                </a:r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B131460-63D8-ED28-003B-027D399619A0}"/>
                </a:ext>
              </a:extLst>
            </p:cNvPr>
            <p:cNvSpPr txBox="1"/>
            <p:nvPr/>
          </p:nvSpPr>
          <p:spPr>
            <a:xfrm>
              <a:off x="5277521" y="2012340"/>
              <a:ext cx="157860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4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VNeID RSHUB</a:t>
              </a:r>
            </a:p>
            <a:p>
              <a:pPr algn="ctr"/>
              <a:r>
                <a:rPr lang="vi-VN" sz="14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(Chính phủ)</a:t>
              </a:r>
              <a:endParaRPr lang="vi-VN" sz="1050" b="1" dirty="0">
                <a:solidFill>
                  <a:srgbClr val="194794"/>
                </a:solidFill>
                <a:latin typeface="Roboto" pitchFamily="2" charset="0"/>
                <a:ea typeface="Roboto" pitchFamily="2" charset="0"/>
              </a:endParaRPr>
            </a:p>
          </p:txBody>
        </p:sp>
        <p:pic>
          <p:nvPicPr>
            <p:cNvPr id="24" name="Graphic 23" descr="Bank with solid fill">
              <a:extLst>
                <a:ext uri="{FF2B5EF4-FFF2-40B4-BE49-F238E27FC236}">
                  <a16:creationId xmlns:a16="http://schemas.microsoft.com/office/drawing/2014/main" id="{16AA22DE-64ED-8329-E071-F18CCB35E3C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288796" y="1637783"/>
              <a:ext cx="421632" cy="421632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8F44769-7617-FFEF-C2F2-CA14679B3141}"/>
              </a:ext>
            </a:extLst>
          </p:cNvPr>
          <p:cNvGrpSpPr/>
          <p:nvPr/>
        </p:nvGrpSpPr>
        <p:grpSpPr>
          <a:xfrm>
            <a:off x="8476103" y="707372"/>
            <a:ext cx="1578609" cy="1397736"/>
            <a:chOff x="7853986" y="998352"/>
            <a:chExt cx="1578609" cy="1397736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595A7FB2-236A-36C3-D9F4-5E192A16FC24}"/>
                </a:ext>
              </a:extLst>
            </p:cNvPr>
            <p:cNvSpPr/>
            <p:nvPr/>
          </p:nvSpPr>
          <p:spPr>
            <a:xfrm>
              <a:off x="7923291" y="1496088"/>
              <a:ext cx="1440000" cy="900000"/>
            </a:xfrm>
            <a:prstGeom prst="roundRect">
              <a:avLst/>
            </a:prstGeom>
            <a:solidFill>
              <a:srgbClr val="EEF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F8EC5B61-9250-2B4C-6EC9-D19BB085F57F}"/>
                </a:ext>
              </a:extLst>
            </p:cNvPr>
            <p:cNvGrpSpPr/>
            <p:nvPr/>
          </p:nvGrpSpPr>
          <p:grpSpPr>
            <a:xfrm>
              <a:off x="8272099" y="998352"/>
              <a:ext cx="742384" cy="830997"/>
              <a:chOff x="8176788" y="998352"/>
              <a:chExt cx="742384" cy="830997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C92CE97D-C3D9-C91F-FB38-02558F18CCE1}"/>
                  </a:ext>
                </a:extLst>
              </p:cNvPr>
              <p:cNvSpPr/>
              <p:nvPr/>
            </p:nvSpPr>
            <p:spPr>
              <a:xfrm>
                <a:off x="8176788" y="1042658"/>
                <a:ext cx="742384" cy="742384"/>
              </a:xfrm>
              <a:prstGeom prst="ellipse">
                <a:avLst/>
              </a:prstGeom>
              <a:solidFill>
                <a:srgbClr val="76C1F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1D05686-4B26-DEA2-C9F0-18E24A748B47}"/>
                  </a:ext>
                </a:extLst>
              </p:cNvPr>
              <p:cNvSpPr txBox="1"/>
              <p:nvPr/>
            </p:nvSpPr>
            <p:spPr>
              <a:xfrm>
                <a:off x="8233944" y="998352"/>
                <a:ext cx="62807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4800" b="1" dirty="0">
                    <a:solidFill>
                      <a:srgbClr val="EEF9FF"/>
                    </a:solidFill>
                    <a:latin typeface="Roboto" pitchFamily="2" charset="0"/>
                    <a:ea typeface="Roboto" pitchFamily="2" charset="0"/>
                  </a:rPr>
                  <a:t>C</a:t>
                </a: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4A853CD-F853-6CA5-B887-EC6D7227AF9A}"/>
                </a:ext>
              </a:extLst>
            </p:cNvPr>
            <p:cNvSpPr txBox="1"/>
            <p:nvPr/>
          </p:nvSpPr>
          <p:spPr>
            <a:xfrm>
              <a:off x="7853986" y="1828955"/>
              <a:ext cx="157860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400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APP RIÊNG CỦA TỪNG CA</a:t>
              </a:r>
              <a:endParaRPr lang="vi-VN" sz="1050" b="1" dirty="0">
                <a:solidFill>
                  <a:srgbClr val="194794"/>
                </a:solidFill>
                <a:latin typeface="Roboto" pitchFamily="2" charset="0"/>
                <a:ea typeface="Roboto" pitchFamily="2" charset="0"/>
              </a:endParaRPr>
            </a:p>
          </p:txBody>
        </p:sp>
        <p:pic>
          <p:nvPicPr>
            <p:cNvPr id="26" name="Graphic 25" descr="Smart Phone with solid fill">
              <a:extLst>
                <a:ext uri="{FF2B5EF4-FFF2-40B4-BE49-F238E27FC236}">
                  <a16:creationId xmlns:a16="http://schemas.microsoft.com/office/drawing/2014/main" id="{3E5ED55B-9A3B-5CEA-AEA4-BA1839E9ABD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880473" y="1332736"/>
              <a:ext cx="457200" cy="457200"/>
            </a:xfrm>
            <a:prstGeom prst="rect">
              <a:avLst/>
            </a:prstGeom>
          </p:spPr>
        </p:pic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6EFAC956-E05B-CA4F-0A17-123E6E93CD10}"/>
              </a:ext>
            </a:extLst>
          </p:cNvPr>
          <p:cNvGrpSpPr/>
          <p:nvPr/>
        </p:nvGrpSpPr>
        <p:grpSpPr>
          <a:xfrm>
            <a:off x="507998" y="2396612"/>
            <a:ext cx="9817916" cy="914400"/>
            <a:chOff x="507998" y="2599811"/>
            <a:chExt cx="9817916" cy="914400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38218116-BAC6-A871-5B68-ADF5DAAA297C}"/>
                </a:ext>
              </a:extLst>
            </p:cNvPr>
            <p:cNvGrpSpPr/>
            <p:nvPr/>
          </p:nvGrpSpPr>
          <p:grpSpPr>
            <a:xfrm>
              <a:off x="507998" y="2724502"/>
              <a:ext cx="1533236" cy="665018"/>
              <a:chOff x="507998" y="3013363"/>
              <a:chExt cx="1533236" cy="665018"/>
            </a:xfrm>
          </p:grpSpPr>
          <p:sp>
            <p:nvSpPr>
              <p:cNvPr id="27" name="Rectangle: Rounded Corners 26">
                <a:extLst>
                  <a:ext uri="{FF2B5EF4-FFF2-40B4-BE49-F238E27FC236}">
                    <a16:creationId xmlns:a16="http://schemas.microsoft.com/office/drawing/2014/main" id="{D46F56FB-E42D-6DE9-BAB1-1B0030D4FB7F}"/>
                  </a:ext>
                </a:extLst>
              </p:cNvPr>
              <p:cNvSpPr/>
              <p:nvPr/>
            </p:nvSpPr>
            <p:spPr>
              <a:xfrm>
                <a:off x="507998" y="3013363"/>
                <a:ext cx="1533236" cy="665018"/>
              </a:xfrm>
              <a:prstGeom prst="roundRect">
                <a:avLst/>
              </a:prstGeom>
              <a:solidFill>
                <a:srgbClr val="19479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D3CA9C55-ECE8-7AEF-80DF-E9CDBC7234C4}"/>
                  </a:ext>
                </a:extLst>
              </p:cNvPr>
              <p:cNvSpPr txBox="1"/>
              <p:nvPr/>
            </p:nvSpPr>
            <p:spPr>
              <a:xfrm>
                <a:off x="507998" y="3207373"/>
                <a:ext cx="153323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3B801"/>
                    </a:solidFill>
                    <a:latin typeface="Roboto" pitchFamily="2" charset="0"/>
                    <a:ea typeface="Roboto" pitchFamily="2" charset="0"/>
                  </a:rPr>
                  <a:t>Rủi ro kỹ thuật</a:t>
                </a: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CB847F3D-8197-7A22-6FF2-6135EDDA767C}"/>
                </a:ext>
              </a:extLst>
            </p:cNvPr>
            <p:cNvGrpSpPr/>
            <p:nvPr/>
          </p:nvGrpSpPr>
          <p:grpSpPr>
            <a:xfrm>
              <a:off x="2765725" y="2599811"/>
              <a:ext cx="2121015" cy="914400"/>
              <a:chOff x="2765725" y="2839952"/>
              <a:chExt cx="2121015" cy="914400"/>
            </a:xfrm>
          </p:grpSpPr>
          <p:sp>
            <p:nvSpPr>
              <p:cNvPr id="36" name="Rectangle: Rounded Corners 35">
                <a:extLst>
                  <a:ext uri="{FF2B5EF4-FFF2-40B4-BE49-F238E27FC236}">
                    <a16:creationId xmlns:a16="http://schemas.microsoft.com/office/drawing/2014/main" id="{F1F0E3C8-97D2-8E7C-F7BF-4887630CE350}"/>
                  </a:ext>
                </a:extLst>
              </p:cNvPr>
              <p:cNvSpPr/>
              <p:nvPr/>
            </p:nvSpPr>
            <p:spPr>
              <a:xfrm>
                <a:off x="2765726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76C1F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9C3CEC8-FD3C-71B4-908B-534C3ED2CDDE}"/>
                  </a:ext>
                </a:extLst>
              </p:cNvPr>
              <p:cNvSpPr txBox="1"/>
              <p:nvPr/>
            </p:nvSpPr>
            <p:spPr>
              <a:xfrm>
                <a:off x="2765725" y="2973987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Webview thuần có thể không expose WebAuthn, nên dùng Custom Tab/SafariVC</a:t>
                </a:r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EA0B47D2-A91A-4236-9E0F-9D7D14D72555}"/>
                </a:ext>
              </a:extLst>
            </p:cNvPr>
            <p:cNvGrpSpPr/>
            <p:nvPr/>
          </p:nvGrpSpPr>
          <p:grpSpPr>
            <a:xfrm>
              <a:off x="5424117" y="2599811"/>
              <a:ext cx="2121015" cy="914400"/>
              <a:chOff x="5424117" y="2839952"/>
              <a:chExt cx="2121015" cy="914400"/>
            </a:xfrm>
          </p:grpSpPr>
          <p:sp>
            <p:nvSpPr>
              <p:cNvPr id="39" name="Rectangle: Rounded Corners 38">
                <a:extLst>
                  <a:ext uri="{FF2B5EF4-FFF2-40B4-BE49-F238E27FC236}">
                    <a16:creationId xmlns:a16="http://schemas.microsoft.com/office/drawing/2014/main" id="{342F6ECA-51BD-258A-96D7-8455C8A97091}"/>
                  </a:ext>
                </a:extLst>
              </p:cNvPr>
              <p:cNvSpPr/>
              <p:nvPr/>
            </p:nvSpPr>
            <p:spPr>
              <a:xfrm>
                <a:off x="5424117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D0ED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1C5926FC-C45E-E3B5-369A-B7E1F875B1D6}"/>
                  </a:ext>
                </a:extLst>
              </p:cNvPr>
              <p:cNvSpPr txBox="1"/>
              <p:nvPr/>
            </p:nvSpPr>
            <p:spPr>
              <a:xfrm>
                <a:off x="5424117" y="2973987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Phụ thuộc SLA/chính sách/giới hạn RSHUB, thay đổi chính sách → ảnh hưởng</a:t>
                </a:r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02AC4E40-A64D-A5CF-0DDF-340E5D7D013A}"/>
                </a:ext>
              </a:extLst>
            </p:cNvPr>
            <p:cNvGrpSpPr/>
            <p:nvPr/>
          </p:nvGrpSpPr>
          <p:grpSpPr>
            <a:xfrm>
              <a:off x="8204898" y="2599811"/>
              <a:ext cx="2121016" cy="914400"/>
              <a:chOff x="8204898" y="2839952"/>
              <a:chExt cx="2121016" cy="914400"/>
            </a:xfrm>
          </p:grpSpPr>
          <p:sp>
            <p:nvSpPr>
              <p:cNvPr id="42" name="Rectangle: Rounded Corners 41">
                <a:extLst>
                  <a:ext uri="{FF2B5EF4-FFF2-40B4-BE49-F238E27FC236}">
                    <a16:creationId xmlns:a16="http://schemas.microsoft.com/office/drawing/2014/main" id="{CDD6BBE3-FF7D-81B0-1731-EE2CA2684A31}"/>
                  </a:ext>
                </a:extLst>
              </p:cNvPr>
              <p:cNvSpPr/>
              <p:nvPr/>
            </p:nvSpPr>
            <p:spPr>
              <a:xfrm>
                <a:off x="8204900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EEF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6AEC5508-7A76-00F9-DAC5-DA0B1C912FFA}"/>
                  </a:ext>
                </a:extLst>
              </p:cNvPr>
              <p:cNvSpPr txBox="1"/>
              <p:nvPr/>
            </p:nvSpPr>
            <p:spPr>
              <a:xfrm>
                <a:off x="8204898" y="3066319"/>
                <a:ext cx="21210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Phân mảnh API/UX, cập nhật từ nhiều CA gây regression</a:t>
                </a:r>
              </a:p>
            </p:txBody>
          </p:sp>
        </p:grp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7CB9A111-2339-F920-ACF9-3E8616A752B0}"/>
              </a:ext>
            </a:extLst>
          </p:cNvPr>
          <p:cNvGrpSpPr/>
          <p:nvPr/>
        </p:nvGrpSpPr>
        <p:grpSpPr>
          <a:xfrm>
            <a:off x="507998" y="3494164"/>
            <a:ext cx="9817916" cy="914400"/>
            <a:chOff x="507998" y="3722751"/>
            <a:chExt cx="9817916" cy="914400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42C82503-B644-A523-031C-514BA1A26B0F}"/>
                </a:ext>
              </a:extLst>
            </p:cNvPr>
            <p:cNvGrpSpPr/>
            <p:nvPr/>
          </p:nvGrpSpPr>
          <p:grpSpPr>
            <a:xfrm>
              <a:off x="507998" y="3847442"/>
              <a:ext cx="1533236" cy="665018"/>
              <a:chOff x="507998" y="4342780"/>
              <a:chExt cx="1533236" cy="665018"/>
            </a:xfrm>
          </p:grpSpPr>
          <p:sp>
            <p:nvSpPr>
              <p:cNvPr id="28" name="Rectangle: Rounded Corners 27">
                <a:extLst>
                  <a:ext uri="{FF2B5EF4-FFF2-40B4-BE49-F238E27FC236}">
                    <a16:creationId xmlns:a16="http://schemas.microsoft.com/office/drawing/2014/main" id="{1F6502BA-DA61-415B-3A9E-61456ACB084B}"/>
                  </a:ext>
                </a:extLst>
              </p:cNvPr>
              <p:cNvSpPr/>
              <p:nvPr/>
            </p:nvSpPr>
            <p:spPr>
              <a:xfrm>
                <a:off x="507998" y="4342780"/>
                <a:ext cx="1533236" cy="665018"/>
              </a:xfrm>
              <a:prstGeom prst="roundRect">
                <a:avLst/>
              </a:prstGeom>
              <a:solidFill>
                <a:srgbClr val="19479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3D7F7DF-C9EA-EAA7-C352-45AE3023A3D6}"/>
                  </a:ext>
                </a:extLst>
              </p:cNvPr>
              <p:cNvSpPr txBox="1"/>
              <p:nvPr/>
            </p:nvSpPr>
            <p:spPr>
              <a:xfrm>
                <a:off x="507998" y="4444457"/>
                <a:ext cx="15332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3B801"/>
                    </a:solidFill>
                    <a:latin typeface="Roboto" pitchFamily="2" charset="0"/>
                    <a:ea typeface="Roboto" pitchFamily="2" charset="0"/>
                  </a:rPr>
                  <a:t>Khóa người dùng nằm trên điện thoại</a:t>
                </a:r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3B2B1F4B-C2D8-9D31-6565-1FEE2681C77C}"/>
                </a:ext>
              </a:extLst>
            </p:cNvPr>
            <p:cNvGrpSpPr/>
            <p:nvPr/>
          </p:nvGrpSpPr>
          <p:grpSpPr>
            <a:xfrm>
              <a:off x="2717285" y="3722751"/>
              <a:ext cx="2169455" cy="914400"/>
              <a:chOff x="2717285" y="4218089"/>
              <a:chExt cx="2169455" cy="914400"/>
            </a:xfrm>
          </p:grpSpPr>
          <p:sp>
            <p:nvSpPr>
              <p:cNvPr id="37" name="Rectangle: Rounded Corners 36">
                <a:extLst>
                  <a:ext uri="{FF2B5EF4-FFF2-40B4-BE49-F238E27FC236}">
                    <a16:creationId xmlns:a16="http://schemas.microsoft.com/office/drawing/2014/main" id="{6F32F207-CEA9-B1E6-A2AC-298B82975A85}"/>
                  </a:ext>
                </a:extLst>
              </p:cNvPr>
              <p:cNvSpPr/>
              <p:nvPr/>
            </p:nvSpPr>
            <p:spPr>
              <a:xfrm>
                <a:off x="2765726" y="4218089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76C1F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C876186-6139-7EE4-F6F3-CE1CA3F3CDCD}"/>
                  </a:ext>
                </a:extLst>
              </p:cNvPr>
              <p:cNvSpPr txBox="1"/>
              <p:nvPr/>
            </p:nvSpPr>
            <p:spPr>
              <a:xfrm>
                <a:off x="2717285" y="4398290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Hỗ trợ tốt (platform authenticator, passkey, SPC Android)</a:t>
                </a: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CBF82394-F752-438A-8AA2-BD1AD48E7784}"/>
                </a:ext>
              </a:extLst>
            </p:cNvPr>
            <p:cNvGrpSpPr/>
            <p:nvPr/>
          </p:nvGrpSpPr>
          <p:grpSpPr>
            <a:xfrm>
              <a:off x="5424116" y="3722751"/>
              <a:ext cx="2121015" cy="914400"/>
              <a:chOff x="5424116" y="4243405"/>
              <a:chExt cx="2121015" cy="914400"/>
            </a:xfrm>
          </p:grpSpPr>
          <p:sp>
            <p:nvSpPr>
              <p:cNvPr id="40" name="Rectangle: Rounded Corners 39">
                <a:extLst>
                  <a:ext uri="{FF2B5EF4-FFF2-40B4-BE49-F238E27FC236}">
                    <a16:creationId xmlns:a16="http://schemas.microsoft.com/office/drawing/2014/main" id="{1AA046CF-E4C8-7EB3-7D78-32E298BD0E8C}"/>
                  </a:ext>
                </a:extLst>
              </p:cNvPr>
              <p:cNvSpPr/>
              <p:nvPr/>
            </p:nvSpPr>
            <p:spPr>
              <a:xfrm>
                <a:off x="5424117" y="4243405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D0ED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0CA96B0-947F-9FA3-CB01-FA3B205C57A7}"/>
                  </a:ext>
                </a:extLst>
              </p:cNvPr>
              <p:cNvSpPr txBox="1"/>
              <p:nvPr/>
            </p:nvSpPr>
            <p:spPr>
              <a:xfrm>
                <a:off x="5424116" y="4285107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Được, nếu RSHUB hỗ trợ App2app/Consent từ điện thoại</a:t>
                </a: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E41CA0D2-C9F3-4607-17DE-F137C67BBDBF}"/>
                </a:ext>
              </a:extLst>
            </p:cNvPr>
            <p:cNvGrpSpPr/>
            <p:nvPr/>
          </p:nvGrpSpPr>
          <p:grpSpPr>
            <a:xfrm>
              <a:off x="8204899" y="3722751"/>
              <a:ext cx="2121015" cy="914400"/>
              <a:chOff x="8204899" y="4218089"/>
              <a:chExt cx="2121015" cy="914400"/>
            </a:xfrm>
          </p:grpSpPr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A0F0CD3B-3733-EEF3-52FE-272870987088}"/>
                  </a:ext>
                </a:extLst>
              </p:cNvPr>
              <p:cNvSpPr/>
              <p:nvPr/>
            </p:nvSpPr>
            <p:spPr>
              <a:xfrm>
                <a:off x="8204900" y="4218089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EEF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833E6BB9-382E-0A4B-8916-5B8BD48C2BBD}"/>
                  </a:ext>
                </a:extLst>
              </p:cNvPr>
              <p:cNvSpPr txBox="1"/>
              <p:nvPr/>
            </p:nvSpPr>
            <p:spPr>
              <a:xfrm>
                <a:off x="8204899" y="4352124"/>
                <a:ext cx="21210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Được, nhưng mỗi CA kiểm soát khác nhau</a:t>
                </a:r>
              </a:p>
            </p:txBody>
          </p:sp>
        </p:grp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B545D123-2899-37BA-8AE0-44F213947E2B}"/>
              </a:ext>
            </a:extLst>
          </p:cNvPr>
          <p:cNvGrpSpPr/>
          <p:nvPr/>
        </p:nvGrpSpPr>
        <p:grpSpPr>
          <a:xfrm>
            <a:off x="507998" y="4591716"/>
            <a:ext cx="9817916" cy="914400"/>
            <a:chOff x="507998" y="4864097"/>
            <a:chExt cx="9817916" cy="914400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D38D3DE0-2A74-5EB2-9675-25AE9520FC40}"/>
                </a:ext>
              </a:extLst>
            </p:cNvPr>
            <p:cNvGrpSpPr/>
            <p:nvPr/>
          </p:nvGrpSpPr>
          <p:grpSpPr>
            <a:xfrm>
              <a:off x="507998" y="4988788"/>
              <a:ext cx="1533236" cy="665018"/>
              <a:chOff x="507998" y="5656033"/>
              <a:chExt cx="1533236" cy="665018"/>
            </a:xfrm>
          </p:grpSpPr>
          <p:sp>
            <p:nvSpPr>
              <p:cNvPr id="29" name="Rectangle: Rounded Corners 28">
                <a:extLst>
                  <a:ext uri="{FF2B5EF4-FFF2-40B4-BE49-F238E27FC236}">
                    <a16:creationId xmlns:a16="http://schemas.microsoft.com/office/drawing/2014/main" id="{4C28C73F-12BD-6232-8D3E-CE25F81D7FF1}"/>
                  </a:ext>
                </a:extLst>
              </p:cNvPr>
              <p:cNvSpPr/>
              <p:nvPr/>
            </p:nvSpPr>
            <p:spPr>
              <a:xfrm>
                <a:off x="507998" y="5656033"/>
                <a:ext cx="1533236" cy="665018"/>
              </a:xfrm>
              <a:prstGeom prst="roundRect">
                <a:avLst/>
              </a:prstGeom>
              <a:solidFill>
                <a:srgbClr val="19479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80A40E2-EBFF-8034-2774-2F79C01EE685}"/>
                  </a:ext>
                </a:extLst>
              </p:cNvPr>
              <p:cNvSpPr txBox="1"/>
              <p:nvPr/>
            </p:nvSpPr>
            <p:spPr>
              <a:xfrm>
                <a:off x="507998" y="5850042"/>
                <a:ext cx="153323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3B801"/>
                    </a:solidFill>
                    <a:latin typeface="Roboto" pitchFamily="2" charset="0"/>
                    <a:ea typeface="Roboto" pitchFamily="2" charset="0"/>
                  </a:rPr>
                  <a:t>Vendor lock-in</a:t>
                </a: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BE508992-2CD5-91C5-E693-27471A1A38F3}"/>
                </a:ext>
              </a:extLst>
            </p:cNvPr>
            <p:cNvGrpSpPr/>
            <p:nvPr/>
          </p:nvGrpSpPr>
          <p:grpSpPr>
            <a:xfrm>
              <a:off x="2765724" y="4864097"/>
              <a:ext cx="2121016" cy="914400"/>
              <a:chOff x="2765724" y="5529110"/>
              <a:chExt cx="2121016" cy="914400"/>
            </a:xfrm>
          </p:grpSpPr>
          <p:sp>
            <p:nvSpPr>
              <p:cNvPr id="38" name="Rectangle: Rounded Corners 37">
                <a:extLst>
                  <a:ext uri="{FF2B5EF4-FFF2-40B4-BE49-F238E27FC236}">
                    <a16:creationId xmlns:a16="http://schemas.microsoft.com/office/drawing/2014/main" id="{3391BC52-0FB7-DC7F-25EB-89B061FF792A}"/>
                  </a:ext>
                </a:extLst>
              </p:cNvPr>
              <p:cNvSpPr/>
              <p:nvPr/>
            </p:nvSpPr>
            <p:spPr>
              <a:xfrm>
                <a:off x="2765726" y="5529110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76C1F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76B1E663-FF55-6DE7-2CA1-F9A56E55AB56}"/>
                  </a:ext>
                </a:extLst>
              </p:cNvPr>
              <p:cNvSpPr txBox="1"/>
              <p:nvPr/>
            </p:nvSpPr>
            <p:spPr>
              <a:xfrm>
                <a:off x="2765724" y="5674720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Thấp (chuẩn mở WebAuthn/SPC, có thể chuyển HSM/TSP</a:t>
                </a: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7DEF18CB-0954-84E3-8A8D-44CE10A88226}"/>
                </a:ext>
              </a:extLst>
            </p:cNvPr>
            <p:cNvGrpSpPr/>
            <p:nvPr/>
          </p:nvGrpSpPr>
          <p:grpSpPr>
            <a:xfrm>
              <a:off x="5424116" y="4864097"/>
              <a:ext cx="2121015" cy="914400"/>
              <a:chOff x="5424116" y="5529110"/>
              <a:chExt cx="2121015" cy="914400"/>
            </a:xfrm>
          </p:grpSpPr>
          <p:sp>
            <p:nvSpPr>
              <p:cNvPr id="41" name="Rectangle: Rounded Corners 40">
                <a:extLst>
                  <a:ext uri="{FF2B5EF4-FFF2-40B4-BE49-F238E27FC236}">
                    <a16:creationId xmlns:a16="http://schemas.microsoft.com/office/drawing/2014/main" id="{A752EC3A-4C56-D939-AB66-2C730C9082AC}"/>
                  </a:ext>
                </a:extLst>
              </p:cNvPr>
              <p:cNvSpPr/>
              <p:nvPr/>
            </p:nvSpPr>
            <p:spPr>
              <a:xfrm>
                <a:off x="5424117" y="5529110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D0ED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673DD467-710D-E571-79CA-683883553E6F}"/>
                  </a:ext>
                </a:extLst>
              </p:cNvPr>
              <p:cNvSpPr txBox="1"/>
              <p:nvPr/>
            </p:nvSpPr>
            <p:spPr>
              <a:xfrm>
                <a:off x="5424116" y="5687380"/>
                <a:ext cx="21210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Trung bình – cao (phụ thuộc chính sách/điều khoản)</a:t>
                </a:r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6FB870F0-52E4-10D5-A279-B309D8EB8BE9}"/>
                </a:ext>
              </a:extLst>
            </p:cNvPr>
            <p:cNvGrpSpPr/>
            <p:nvPr/>
          </p:nvGrpSpPr>
          <p:grpSpPr>
            <a:xfrm>
              <a:off x="8204899" y="4864097"/>
              <a:ext cx="2121015" cy="914400"/>
              <a:chOff x="8204899" y="5529110"/>
              <a:chExt cx="2121015" cy="914400"/>
            </a:xfrm>
          </p:grpSpPr>
          <p:sp>
            <p:nvSpPr>
              <p:cNvPr id="44" name="Rectangle: Rounded Corners 43">
                <a:extLst>
                  <a:ext uri="{FF2B5EF4-FFF2-40B4-BE49-F238E27FC236}">
                    <a16:creationId xmlns:a16="http://schemas.microsoft.com/office/drawing/2014/main" id="{FAC4857F-C23F-D659-8A8C-F289AD91E259}"/>
                  </a:ext>
                </a:extLst>
              </p:cNvPr>
              <p:cNvSpPr/>
              <p:nvPr/>
            </p:nvSpPr>
            <p:spPr>
              <a:xfrm>
                <a:off x="8204900" y="5529110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EEF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3036689-BD77-41E9-20AA-30446BD4A56E}"/>
                  </a:ext>
                </a:extLst>
              </p:cNvPr>
              <p:cNvSpPr txBox="1"/>
              <p:nvPr/>
            </p:nvSpPr>
            <p:spPr>
              <a:xfrm>
                <a:off x="8204899" y="5674719"/>
                <a:ext cx="212101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Cao (mỗi CA “silo”)</a:t>
                </a:r>
              </a:p>
            </p:txBody>
          </p:sp>
        </p:grp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0D255BD8-BF22-30BC-3665-81D7825E3D57}"/>
              </a:ext>
            </a:extLst>
          </p:cNvPr>
          <p:cNvGrpSpPr/>
          <p:nvPr/>
        </p:nvGrpSpPr>
        <p:grpSpPr>
          <a:xfrm>
            <a:off x="507998" y="5689268"/>
            <a:ext cx="9817916" cy="914400"/>
            <a:chOff x="507998" y="5892467"/>
            <a:chExt cx="9817916" cy="914400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FEF34497-C0EF-D561-8C66-73F82C802E53}"/>
                </a:ext>
              </a:extLst>
            </p:cNvPr>
            <p:cNvGrpSpPr/>
            <p:nvPr/>
          </p:nvGrpSpPr>
          <p:grpSpPr>
            <a:xfrm>
              <a:off x="507998" y="6017158"/>
              <a:ext cx="1533236" cy="665018"/>
              <a:chOff x="507998" y="3013363"/>
              <a:chExt cx="1533236" cy="665018"/>
            </a:xfrm>
          </p:grpSpPr>
          <p:sp>
            <p:nvSpPr>
              <p:cNvPr id="71" name="Rectangle: Rounded Corners 70">
                <a:extLst>
                  <a:ext uri="{FF2B5EF4-FFF2-40B4-BE49-F238E27FC236}">
                    <a16:creationId xmlns:a16="http://schemas.microsoft.com/office/drawing/2014/main" id="{7E94EDC4-CD0E-5A2B-C303-14C1CE903C87}"/>
                  </a:ext>
                </a:extLst>
              </p:cNvPr>
              <p:cNvSpPr/>
              <p:nvPr/>
            </p:nvSpPr>
            <p:spPr>
              <a:xfrm>
                <a:off x="507998" y="3013363"/>
                <a:ext cx="1533236" cy="665018"/>
              </a:xfrm>
              <a:prstGeom prst="roundRect">
                <a:avLst/>
              </a:prstGeom>
              <a:solidFill>
                <a:srgbClr val="19479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EA3A3D11-7CBF-B182-44AF-A0075ACB195B}"/>
                  </a:ext>
                </a:extLst>
              </p:cNvPr>
              <p:cNvSpPr txBox="1"/>
              <p:nvPr/>
            </p:nvSpPr>
            <p:spPr>
              <a:xfrm>
                <a:off x="507998" y="3115039"/>
                <a:ext cx="15332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3B801"/>
                    </a:solidFill>
                    <a:latin typeface="Roboto" pitchFamily="2" charset="0"/>
                    <a:ea typeface="Roboto" pitchFamily="2" charset="0"/>
                  </a:rPr>
                  <a:t>Phù hợp ký lô/Khối lượng lớn</a:t>
                </a:r>
              </a:p>
            </p:txBody>
          </p: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4DB2DEB0-3A48-0D30-8307-75350DB60EB5}"/>
                </a:ext>
              </a:extLst>
            </p:cNvPr>
            <p:cNvGrpSpPr/>
            <p:nvPr/>
          </p:nvGrpSpPr>
          <p:grpSpPr>
            <a:xfrm>
              <a:off x="2765725" y="5892467"/>
              <a:ext cx="2121015" cy="914400"/>
              <a:chOff x="2765725" y="2839952"/>
              <a:chExt cx="2121015" cy="914400"/>
            </a:xfrm>
          </p:grpSpPr>
          <p:sp>
            <p:nvSpPr>
              <p:cNvPr id="74" name="Rectangle: Rounded Corners 73">
                <a:extLst>
                  <a:ext uri="{FF2B5EF4-FFF2-40B4-BE49-F238E27FC236}">
                    <a16:creationId xmlns:a16="http://schemas.microsoft.com/office/drawing/2014/main" id="{679BE1D5-CA67-3569-2FE0-112E4A42678E}"/>
                  </a:ext>
                </a:extLst>
              </p:cNvPr>
              <p:cNvSpPr/>
              <p:nvPr/>
            </p:nvSpPr>
            <p:spPr>
              <a:xfrm>
                <a:off x="2765726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76C1F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64040D06-1C3C-82FB-EEAA-35B335B28C85}"/>
                  </a:ext>
                </a:extLst>
              </p:cNvPr>
              <p:cNvSpPr txBox="1"/>
              <p:nvPr/>
            </p:nvSpPr>
            <p:spPr>
              <a:xfrm>
                <a:off x="2765725" y="2973987"/>
                <a:ext cx="21210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Rất phù hợp: session + batch, tối ưu luồng SAD</a:t>
                </a:r>
              </a:p>
            </p:txBody>
          </p: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FE6A7FDA-5B34-05DE-B65B-CD3DF0954CA8}"/>
                </a:ext>
              </a:extLst>
            </p:cNvPr>
            <p:cNvGrpSpPr/>
            <p:nvPr/>
          </p:nvGrpSpPr>
          <p:grpSpPr>
            <a:xfrm>
              <a:off x="5424117" y="5892467"/>
              <a:ext cx="2121015" cy="914400"/>
              <a:chOff x="5424117" y="2839952"/>
              <a:chExt cx="2121015" cy="914400"/>
            </a:xfrm>
          </p:grpSpPr>
          <p:sp>
            <p:nvSpPr>
              <p:cNvPr id="77" name="Rectangle: Rounded Corners 76">
                <a:extLst>
                  <a:ext uri="{FF2B5EF4-FFF2-40B4-BE49-F238E27FC236}">
                    <a16:creationId xmlns:a16="http://schemas.microsoft.com/office/drawing/2014/main" id="{8204725C-E2E2-F5EE-23A2-A9FFBF935832}"/>
                  </a:ext>
                </a:extLst>
              </p:cNvPr>
              <p:cNvSpPr/>
              <p:nvPr/>
            </p:nvSpPr>
            <p:spPr>
              <a:xfrm>
                <a:off x="5424117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D0ED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A096300E-E845-EBD9-3FB8-DF99982FA404}"/>
                  </a:ext>
                </a:extLst>
              </p:cNvPr>
              <p:cNvSpPr txBox="1"/>
              <p:nvPr/>
            </p:nvSpPr>
            <p:spPr>
              <a:xfrm>
                <a:off x="5424117" y="2973987"/>
                <a:ext cx="21210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Được, nếu quy trình consent hỗ trợ batch</a:t>
                </a:r>
              </a:p>
            </p:txBody>
          </p: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7628F519-753B-9BDC-D81D-DCF036B4214E}"/>
                </a:ext>
              </a:extLst>
            </p:cNvPr>
            <p:cNvGrpSpPr/>
            <p:nvPr/>
          </p:nvGrpSpPr>
          <p:grpSpPr>
            <a:xfrm>
              <a:off x="8204899" y="5892467"/>
              <a:ext cx="2121015" cy="914400"/>
              <a:chOff x="8204899" y="2839952"/>
              <a:chExt cx="2121015" cy="914400"/>
            </a:xfrm>
          </p:grpSpPr>
          <p:sp>
            <p:nvSpPr>
              <p:cNvPr id="80" name="Rectangle: Rounded Corners 79">
                <a:extLst>
                  <a:ext uri="{FF2B5EF4-FFF2-40B4-BE49-F238E27FC236}">
                    <a16:creationId xmlns:a16="http://schemas.microsoft.com/office/drawing/2014/main" id="{9CC214A1-B725-7B85-57DB-75BBCF8E655B}"/>
                  </a:ext>
                </a:extLst>
              </p:cNvPr>
              <p:cNvSpPr/>
              <p:nvPr/>
            </p:nvSpPr>
            <p:spPr>
              <a:xfrm>
                <a:off x="8204900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EEF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5CDD6EEC-D12A-042E-E886-8A1142DDEE0E}"/>
                  </a:ext>
                </a:extLst>
              </p:cNvPr>
              <p:cNvSpPr txBox="1"/>
              <p:nvPr/>
            </p:nvSpPr>
            <p:spPr>
              <a:xfrm>
                <a:off x="8204899" y="2973987"/>
                <a:ext cx="21210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Tùy app CA, thường không tối ưu batch đa hệ sinh thái</a:t>
                </a: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D8A41BA-9A80-7F0E-0F61-B05BFFC3B1CD}"/>
              </a:ext>
            </a:extLst>
          </p:cNvPr>
          <p:cNvGrpSpPr/>
          <p:nvPr/>
        </p:nvGrpSpPr>
        <p:grpSpPr>
          <a:xfrm>
            <a:off x="515158" y="-8929181"/>
            <a:ext cx="9817916" cy="914400"/>
            <a:chOff x="507998" y="2599811"/>
            <a:chExt cx="9817916" cy="914400"/>
          </a:xfrm>
        </p:grpSpPr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8F876DC3-7FEC-3671-653E-441C7D5D0D3A}"/>
                </a:ext>
              </a:extLst>
            </p:cNvPr>
            <p:cNvGrpSpPr/>
            <p:nvPr/>
          </p:nvGrpSpPr>
          <p:grpSpPr>
            <a:xfrm>
              <a:off x="507998" y="2724502"/>
              <a:ext cx="1533236" cy="665018"/>
              <a:chOff x="507998" y="3013363"/>
              <a:chExt cx="1533236" cy="665018"/>
            </a:xfrm>
          </p:grpSpPr>
          <p:sp>
            <p:nvSpPr>
              <p:cNvPr id="128" name="Rectangle: Rounded Corners 127">
                <a:extLst>
                  <a:ext uri="{FF2B5EF4-FFF2-40B4-BE49-F238E27FC236}">
                    <a16:creationId xmlns:a16="http://schemas.microsoft.com/office/drawing/2014/main" id="{DFACCCD5-A2D6-5815-4DC9-110F9535A328}"/>
                  </a:ext>
                </a:extLst>
              </p:cNvPr>
              <p:cNvSpPr/>
              <p:nvPr/>
            </p:nvSpPr>
            <p:spPr>
              <a:xfrm>
                <a:off x="507998" y="3013363"/>
                <a:ext cx="1533236" cy="665018"/>
              </a:xfrm>
              <a:prstGeom prst="roundRect">
                <a:avLst/>
              </a:prstGeom>
              <a:solidFill>
                <a:srgbClr val="19479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139190F6-6FA3-52D7-A1DD-550AE04ECF0E}"/>
                  </a:ext>
                </a:extLst>
              </p:cNvPr>
              <p:cNvSpPr txBox="1"/>
              <p:nvPr/>
            </p:nvSpPr>
            <p:spPr>
              <a:xfrm>
                <a:off x="507998" y="3207373"/>
                <a:ext cx="153323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3B801"/>
                    </a:solidFill>
                    <a:latin typeface="Roboto" pitchFamily="2" charset="0"/>
                    <a:ea typeface="Roboto" pitchFamily="2" charset="0"/>
                  </a:rPr>
                  <a:t>Mục tiêu</a:t>
                </a:r>
              </a:p>
            </p:txBody>
          </p:sp>
        </p:grp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CD41A2A0-D90F-CF55-4D6C-9DC04F3FCCF3}"/>
                </a:ext>
              </a:extLst>
            </p:cNvPr>
            <p:cNvGrpSpPr/>
            <p:nvPr/>
          </p:nvGrpSpPr>
          <p:grpSpPr>
            <a:xfrm>
              <a:off x="2765725" y="2599811"/>
              <a:ext cx="2121015" cy="914400"/>
              <a:chOff x="2765725" y="2839952"/>
              <a:chExt cx="2121015" cy="914400"/>
            </a:xfrm>
          </p:grpSpPr>
          <p:sp>
            <p:nvSpPr>
              <p:cNvPr id="126" name="Rectangle: Rounded Corners 125">
                <a:extLst>
                  <a:ext uri="{FF2B5EF4-FFF2-40B4-BE49-F238E27FC236}">
                    <a16:creationId xmlns:a16="http://schemas.microsoft.com/office/drawing/2014/main" id="{D8AC0CEF-6F32-936D-25CD-039098E6E4F2}"/>
                  </a:ext>
                </a:extLst>
              </p:cNvPr>
              <p:cNvSpPr/>
              <p:nvPr/>
            </p:nvSpPr>
            <p:spPr>
              <a:xfrm>
                <a:off x="2765726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76C1F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476FC9B4-5069-5E0B-1753-5507276E44D1}"/>
                  </a:ext>
                </a:extLst>
              </p:cNvPr>
              <p:cNvSpPr txBox="1"/>
              <p:nvPr/>
            </p:nvSpPr>
            <p:spPr>
              <a:xfrm>
                <a:off x="2765725" y="2973987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Lớp kích hoạt (SIC) thuần web đa nền tảng, SAD → HSM/QSCD ký </a:t>
                </a:r>
              </a:p>
            </p:txBody>
          </p:sp>
        </p:grpSp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3EB59962-4250-BACA-E638-29F6F7798BEB}"/>
                </a:ext>
              </a:extLst>
            </p:cNvPr>
            <p:cNvGrpSpPr/>
            <p:nvPr/>
          </p:nvGrpSpPr>
          <p:grpSpPr>
            <a:xfrm>
              <a:off x="5424117" y="2599811"/>
              <a:ext cx="2121015" cy="914400"/>
              <a:chOff x="5424117" y="2839952"/>
              <a:chExt cx="2121015" cy="914400"/>
            </a:xfrm>
          </p:grpSpPr>
          <p:sp>
            <p:nvSpPr>
              <p:cNvPr id="124" name="Rectangle: Rounded Corners 123">
                <a:extLst>
                  <a:ext uri="{FF2B5EF4-FFF2-40B4-BE49-F238E27FC236}">
                    <a16:creationId xmlns:a16="http://schemas.microsoft.com/office/drawing/2014/main" id="{60AF1E95-54B5-A9EB-3F10-21BC340DAC8B}"/>
                  </a:ext>
                </a:extLst>
              </p:cNvPr>
              <p:cNvSpPr/>
              <p:nvPr/>
            </p:nvSpPr>
            <p:spPr>
              <a:xfrm>
                <a:off x="5424117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D0ED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A88A186A-B6CE-A946-62F4-7DAC0B2A174A}"/>
                  </a:ext>
                </a:extLst>
              </p:cNvPr>
              <p:cNvSpPr txBox="1"/>
              <p:nvPr/>
            </p:nvSpPr>
            <p:spPr>
              <a:xfrm>
                <a:off x="5424117" y="2973987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Hubs kết nối định danh, ủy quyền, chia sẻ thông tin, có thể làm kênh consent</a:t>
                </a:r>
              </a:p>
            </p:txBody>
          </p:sp>
        </p:grpSp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CF2A7CF0-D3E8-0EB9-CAF9-7CFA92E724FF}"/>
                </a:ext>
              </a:extLst>
            </p:cNvPr>
            <p:cNvGrpSpPr/>
            <p:nvPr/>
          </p:nvGrpSpPr>
          <p:grpSpPr>
            <a:xfrm>
              <a:off x="8204899" y="2599811"/>
              <a:ext cx="2121015" cy="914400"/>
              <a:chOff x="8204899" y="2839952"/>
              <a:chExt cx="2121015" cy="914400"/>
            </a:xfrm>
          </p:grpSpPr>
          <p:sp>
            <p:nvSpPr>
              <p:cNvPr id="122" name="Rectangle: Rounded Corners 121">
                <a:extLst>
                  <a:ext uri="{FF2B5EF4-FFF2-40B4-BE49-F238E27FC236}">
                    <a16:creationId xmlns:a16="http://schemas.microsoft.com/office/drawing/2014/main" id="{3AC8FCD3-A9BA-78FE-93A8-4A3B2C95E749}"/>
                  </a:ext>
                </a:extLst>
              </p:cNvPr>
              <p:cNvSpPr/>
              <p:nvPr/>
            </p:nvSpPr>
            <p:spPr>
              <a:xfrm>
                <a:off x="8204900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EEF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4665318B-7F51-A7B9-E62E-D93E530D76B6}"/>
                  </a:ext>
                </a:extLst>
              </p:cNvPr>
              <p:cNvSpPr txBox="1"/>
              <p:nvPr/>
            </p:nvSpPr>
            <p:spPr>
              <a:xfrm>
                <a:off x="8204899" y="2973987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Mỗi CA tự kiểm soát SIC/consent/SDK trong app của họ</a:t>
                </a:r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883E9B6-A20F-7E0D-AD75-5B4941163C33}"/>
              </a:ext>
            </a:extLst>
          </p:cNvPr>
          <p:cNvGrpSpPr/>
          <p:nvPr/>
        </p:nvGrpSpPr>
        <p:grpSpPr>
          <a:xfrm>
            <a:off x="515158" y="-7831629"/>
            <a:ext cx="9817916" cy="914400"/>
            <a:chOff x="507998" y="3722751"/>
            <a:chExt cx="9817916" cy="914400"/>
          </a:xfrm>
        </p:grpSpPr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39DBDEBE-3051-AD1B-FB4A-713B3DA4BBCD}"/>
                </a:ext>
              </a:extLst>
            </p:cNvPr>
            <p:cNvGrpSpPr/>
            <p:nvPr/>
          </p:nvGrpSpPr>
          <p:grpSpPr>
            <a:xfrm>
              <a:off x="507998" y="3847442"/>
              <a:ext cx="1533236" cy="665018"/>
              <a:chOff x="507998" y="4342780"/>
              <a:chExt cx="1533236" cy="665018"/>
            </a:xfrm>
          </p:grpSpPr>
          <p:sp>
            <p:nvSpPr>
              <p:cNvPr id="116" name="Rectangle: Rounded Corners 115">
                <a:extLst>
                  <a:ext uri="{FF2B5EF4-FFF2-40B4-BE49-F238E27FC236}">
                    <a16:creationId xmlns:a16="http://schemas.microsoft.com/office/drawing/2014/main" id="{56B6C12D-EEF6-A43D-6AE4-46215C0D1493}"/>
                  </a:ext>
                </a:extLst>
              </p:cNvPr>
              <p:cNvSpPr/>
              <p:nvPr/>
            </p:nvSpPr>
            <p:spPr>
              <a:xfrm>
                <a:off x="507998" y="4342780"/>
                <a:ext cx="1533236" cy="665018"/>
              </a:xfrm>
              <a:prstGeom prst="roundRect">
                <a:avLst/>
              </a:prstGeom>
              <a:solidFill>
                <a:srgbClr val="19479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EC0B37B7-BED4-0EBD-A895-56273D06E286}"/>
                  </a:ext>
                </a:extLst>
              </p:cNvPr>
              <p:cNvSpPr txBox="1"/>
              <p:nvPr/>
            </p:nvSpPr>
            <p:spPr>
              <a:xfrm>
                <a:off x="507998" y="4536790"/>
                <a:ext cx="153323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3B801"/>
                    </a:solidFill>
                    <a:latin typeface="Roboto" pitchFamily="2" charset="0"/>
                    <a:ea typeface="Roboto" pitchFamily="2" charset="0"/>
                  </a:rPr>
                  <a:t>Chuẩn eIDAS/ESTI</a:t>
                </a:r>
              </a:p>
            </p:txBody>
          </p:sp>
        </p:grp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FC845AA2-A86F-4B43-1239-F42DA963E300}"/>
                </a:ext>
              </a:extLst>
            </p:cNvPr>
            <p:cNvGrpSpPr/>
            <p:nvPr/>
          </p:nvGrpSpPr>
          <p:grpSpPr>
            <a:xfrm>
              <a:off x="2765724" y="3722751"/>
              <a:ext cx="2121016" cy="914400"/>
              <a:chOff x="2765724" y="4218089"/>
              <a:chExt cx="2121016" cy="914400"/>
            </a:xfrm>
          </p:grpSpPr>
          <p:sp>
            <p:nvSpPr>
              <p:cNvPr id="114" name="Rectangle: Rounded Corners 113">
                <a:extLst>
                  <a:ext uri="{FF2B5EF4-FFF2-40B4-BE49-F238E27FC236}">
                    <a16:creationId xmlns:a16="http://schemas.microsoft.com/office/drawing/2014/main" id="{2A8434DE-B4B7-C7B6-92A0-54867574EBB1}"/>
                  </a:ext>
                </a:extLst>
              </p:cNvPr>
              <p:cNvSpPr/>
              <p:nvPr/>
            </p:nvSpPr>
            <p:spPr>
              <a:xfrm>
                <a:off x="2765726" y="4218089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76C1F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32480F19-3DAC-290E-A84F-140A0432BE55}"/>
                  </a:ext>
                </a:extLst>
              </p:cNvPr>
              <p:cNvSpPr txBox="1"/>
              <p:nvPr/>
            </p:nvSpPr>
            <p:spPr>
              <a:xfrm>
                <a:off x="2765724" y="4444457"/>
                <a:ext cx="21210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Rất phù hợp: ETSI TS 119 431/432 (Remote QSCD)</a:t>
                </a:r>
              </a:p>
            </p:txBody>
          </p:sp>
        </p:grp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E53993B9-41CB-DF55-6E69-5B63B918B20F}"/>
                </a:ext>
              </a:extLst>
            </p:cNvPr>
            <p:cNvGrpSpPr/>
            <p:nvPr/>
          </p:nvGrpSpPr>
          <p:grpSpPr>
            <a:xfrm>
              <a:off x="5424116" y="3722751"/>
              <a:ext cx="2121015" cy="914400"/>
              <a:chOff x="5424116" y="4243405"/>
              <a:chExt cx="2121015" cy="914400"/>
            </a:xfrm>
          </p:grpSpPr>
          <p:sp>
            <p:nvSpPr>
              <p:cNvPr id="112" name="Rectangle: Rounded Corners 111">
                <a:extLst>
                  <a:ext uri="{FF2B5EF4-FFF2-40B4-BE49-F238E27FC236}">
                    <a16:creationId xmlns:a16="http://schemas.microsoft.com/office/drawing/2014/main" id="{51ADBC9F-FAD5-EFB5-6599-BA7A3ADCB23D}"/>
                  </a:ext>
                </a:extLst>
              </p:cNvPr>
              <p:cNvSpPr/>
              <p:nvPr/>
            </p:nvSpPr>
            <p:spPr>
              <a:xfrm>
                <a:off x="5424117" y="4243405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D0ED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E0826EF0-86B2-B648-6DE8-7BFD7FB2694E}"/>
                  </a:ext>
                </a:extLst>
              </p:cNvPr>
              <p:cNvSpPr txBox="1"/>
              <p:nvPr/>
            </p:nvSpPr>
            <p:spPr>
              <a:xfrm>
                <a:off x="5424116" y="4285107"/>
                <a:ext cx="212101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Phù hợp nếu RSHUB vận hành theo OIDC/consent chuẩn, đóng vai trò nguồn danh tính/consent</a:t>
                </a:r>
              </a:p>
            </p:txBody>
          </p:sp>
        </p:grp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0D1B4FAC-F389-FFC4-3F55-A7B4964EFB3B}"/>
                </a:ext>
              </a:extLst>
            </p:cNvPr>
            <p:cNvGrpSpPr/>
            <p:nvPr/>
          </p:nvGrpSpPr>
          <p:grpSpPr>
            <a:xfrm>
              <a:off x="8204899" y="3722751"/>
              <a:ext cx="2121015" cy="914400"/>
              <a:chOff x="8204899" y="4218089"/>
              <a:chExt cx="2121015" cy="914400"/>
            </a:xfrm>
          </p:grpSpPr>
          <p:sp>
            <p:nvSpPr>
              <p:cNvPr id="110" name="Rectangle: Rounded Corners 109">
                <a:extLst>
                  <a:ext uri="{FF2B5EF4-FFF2-40B4-BE49-F238E27FC236}">
                    <a16:creationId xmlns:a16="http://schemas.microsoft.com/office/drawing/2014/main" id="{6556261A-8D40-02B6-F800-5E9CD795E9CA}"/>
                  </a:ext>
                </a:extLst>
              </p:cNvPr>
              <p:cNvSpPr/>
              <p:nvPr/>
            </p:nvSpPr>
            <p:spPr>
              <a:xfrm>
                <a:off x="8204900" y="4218089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EEF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B8D6C43E-27AA-B2C1-A57C-FBB8560E11E9}"/>
                  </a:ext>
                </a:extLst>
              </p:cNvPr>
              <p:cNvSpPr txBox="1"/>
              <p:nvPr/>
            </p:nvSpPr>
            <p:spPr>
              <a:xfrm>
                <a:off x="8204899" y="4352124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Phù hợp nhưng phân mảnh theo cách triển khai từng CA, khó đồng nhất trải nghiệm</a:t>
                </a:r>
              </a:p>
            </p:txBody>
          </p:sp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FCBF43B-F100-C15D-FA0A-EF716AD2A13F}"/>
              </a:ext>
            </a:extLst>
          </p:cNvPr>
          <p:cNvGrpSpPr/>
          <p:nvPr/>
        </p:nvGrpSpPr>
        <p:grpSpPr>
          <a:xfrm>
            <a:off x="515158" y="-6734077"/>
            <a:ext cx="9817916" cy="914400"/>
            <a:chOff x="507998" y="4864097"/>
            <a:chExt cx="9817916" cy="914400"/>
          </a:xfrm>
        </p:grpSpPr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EE2A2576-1A47-C734-42AC-022EB6790135}"/>
                </a:ext>
              </a:extLst>
            </p:cNvPr>
            <p:cNvGrpSpPr/>
            <p:nvPr/>
          </p:nvGrpSpPr>
          <p:grpSpPr>
            <a:xfrm>
              <a:off x="507998" y="4988788"/>
              <a:ext cx="1533236" cy="665018"/>
              <a:chOff x="507998" y="5656033"/>
              <a:chExt cx="1533236" cy="665018"/>
            </a:xfrm>
          </p:grpSpPr>
          <p:sp>
            <p:nvSpPr>
              <p:cNvPr id="104" name="Rectangle: Rounded Corners 103">
                <a:extLst>
                  <a:ext uri="{FF2B5EF4-FFF2-40B4-BE49-F238E27FC236}">
                    <a16:creationId xmlns:a16="http://schemas.microsoft.com/office/drawing/2014/main" id="{277EFB27-7CAB-9458-5C07-8A6C7C74DD33}"/>
                  </a:ext>
                </a:extLst>
              </p:cNvPr>
              <p:cNvSpPr/>
              <p:nvPr/>
            </p:nvSpPr>
            <p:spPr>
              <a:xfrm>
                <a:off x="507998" y="5656033"/>
                <a:ext cx="1533236" cy="665018"/>
              </a:xfrm>
              <a:prstGeom prst="roundRect">
                <a:avLst/>
              </a:prstGeom>
              <a:solidFill>
                <a:srgbClr val="19479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C6A3756E-9338-471A-89B0-B7B325101F4E}"/>
                  </a:ext>
                </a:extLst>
              </p:cNvPr>
              <p:cNvSpPr txBox="1"/>
              <p:nvPr/>
            </p:nvSpPr>
            <p:spPr>
              <a:xfrm>
                <a:off x="507998" y="5850042"/>
                <a:ext cx="153323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3B801"/>
                    </a:solidFill>
                    <a:latin typeface="Roboto" pitchFamily="2" charset="0"/>
                    <a:ea typeface="Roboto" pitchFamily="2" charset="0"/>
                  </a:rPr>
                  <a:t>UX ký nhiều lần</a:t>
                </a:r>
              </a:p>
            </p:txBody>
          </p: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F036A6AF-F789-6E53-99C2-4742A72D8CA7}"/>
                </a:ext>
              </a:extLst>
            </p:cNvPr>
            <p:cNvGrpSpPr/>
            <p:nvPr/>
          </p:nvGrpSpPr>
          <p:grpSpPr>
            <a:xfrm>
              <a:off x="2765724" y="4864097"/>
              <a:ext cx="2121016" cy="914400"/>
              <a:chOff x="2765724" y="5529110"/>
              <a:chExt cx="2121016" cy="914400"/>
            </a:xfrm>
          </p:grpSpPr>
          <p:sp>
            <p:nvSpPr>
              <p:cNvPr id="102" name="Rectangle: Rounded Corners 101">
                <a:extLst>
                  <a:ext uri="{FF2B5EF4-FFF2-40B4-BE49-F238E27FC236}">
                    <a16:creationId xmlns:a16="http://schemas.microsoft.com/office/drawing/2014/main" id="{77CBA7EC-9765-2EFB-F4C3-AF69D5027837}"/>
                  </a:ext>
                </a:extLst>
              </p:cNvPr>
              <p:cNvSpPr/>
              <p:nvPr/>
            </p:nvSpPr>
            <p:spPr>
              <a:xfrm>
                <a:off x="2765726" y="5529110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76C1F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9FE6CECB-E674-4ADF-51B0-B88ED5DA8753}"/>
                  </a:ext>
                </a:extLst>
              </p:cNvPr>
              <p:cNvSpPr txBox="1"/>
              <p:nvPr/>
            </p:nvSpPr>
            <p:spPr>
              <a:xfrm>
                <a:off x="2765724" y="5674720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Tốt nhất: 1-2 chạm (FaceID, TouchID, SPC), có thể gom “signing session” </a:t>
                </a:r>
              </a:p>
            </p:txBody>
          </p: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F4E178FB-2FD0-BAFD-BDF3-C3599BE0B86D}"/>
                </a:ext>
              </a:extLst>
            </p:cNvPr>
            <p:cNvGrpSpPr/>
            <p:nvPr/>
          </p:nvGrpSpPr>
          <p:grpSpPr>
            <a:xfrm>
              <a:off x="5424116" y="4864097"/>
              <a:ext cx="2121015" cy="914400"/>
              <a:chOff x="5424116" y="5529110"/>
              <a:chExt cx="2121015" cy="914400"/>
            </a:xfrm>
          </p:grpSpPr>
          <p:sp>
            <p:nvSpPr>
              <p:cNvPr id="100" name="Rectangle: Rounded Corners 99">
                <a:extLst>
                  <a:ext uri="{FF2B5EF4-FFF2-40B4-BE49-F238E27FC236}">
                    <a16:creationId xmlns:a16="http://schemas.microsoft.com/office/drawing/2014/main" id="{44D0069C-8AA0-B955-657A-C6181162A63A}"/>
                  </a:ext>
                </a:extLst>
              </p:cNvPr>
              <p:cNvSpPr/>
              <p:nvPr/>
            </p:nvSpPr>
            <p:spPr>
              <a:xfrm>
                <a:off x="5424117" y="5529110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D0ED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145A5049-A999-BAB8-2EFD-FA10E0BF6CBA}"/>
                  </a:ext>
                </a:extLst>
              </p:cNvPr>
              <p:cNvSpPr txBox="1"/>
              <p:nvPr/>
            </p:nvSpPr>
            <p:spPr>
              <a:xfrm>
                <a:off x="5424116" y="5687380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Tốt nếu App2App mượt, nhưng mỗi lần ký đều phải nhảy app</a:t>
                </a:r>
              </a:p>
            </p:txBody>
          </p: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C9A53BA4-CD13-EB11-5E6B-E06A9C808DB1}"/>
                </a:ext>
              </a:extLst>
            </p:cNvPr>
            <p:cNvGrpSpPr/>
            <p:nvPr/>
          </p:nvGrpSpPr>
          <p:grpSpPr>
            <a:xfrm>
              <a:off x="8204899" y="4864097"/>
              <a:ext cx="2121015" cy="914400"/>
              <a:chOff x="8204899" y="5529110"/>
              <a:chExt cx="2121015" cy="914400"/>
            </a:xfrm>
          </p:grpSpPr>
          <p:sp>
            <p:nvSpPr>
              <p:cNvPr id="98" name="Rectangle: Rounded Corners 97">
                <a:extLst>
                  <a:ext uri="{FF2B5EF4-FFF2-40B4-BE49-F238E27FC236}">
                    <a16:creationId xmlns:a16="http://schemas.microsoft.com/office/drawing/2014/main" id="{C70B7CBA-5A42-F852-9E10-95F3EEB591FC}"/>
                  </a:ext>
                </a:extLst>
              </p:cNvPr>
              <p:cNvSpPr/>
              <p:nvPr/>
            </p:nvSpPr>
            <p:spPr>
              <a:xfrm>
                <a:off x="8204900" y="5529110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EEF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1B50E98D-87F2-66BA-DE97-FD230BD79695}"/>
                  </a:ext>
                </a:extLst>
              </p:cNvPr>
              <p:cNvSpPr txBox="1"/>
              <p:nvPr/>
            </p:nvSpPr>
            <p:spPr>
              <a:xfrm>
                <a:off x="8204899" y="5674719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Tốt trong phạm vi app của CA, cross-app/cross-RP kém mượt</a:t>
                </a:r>
              </a:p>
            </p:txBody>
          </p:sp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0804C52-CEF8-A4FC-46AD-8774CD1DD51E}"/>
              </a:ext>
            </a:extLst>
          </p:cNvPr>
          <p:cNvGrpSpPr/>
          <p:nvPr/>
        </p:nvGrpSpPr>
        <p:grpSpPr>
          <a:xfrm>
            <a:off x="515158" y="-5636525"/>
            <a:ext cx="9817916" cy="914400"/>
            <a:chOff x="507998" y="5892467"/>
            <a:chExt cx="9817916" cy="914400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B2CAEB14-D2CB-826B-6A52-7D50658A6814}"/>
                </a:ext>
              </a:extLst>
            </p:cNvPr>
            <p:cNvGrpSpPr/>
            <p:nvPr/>
          </p:nvGrpSpPr>
          <p:grpSpPr>
            <a:xfrm>
              <a:off x="507998" y="6017158"/>
              <a:ext cx="1533236" cy="665018"/>
              <a:chOff x="507998" y="3013363"/>
              <a:chExt cx="1533236" cy="665018"/>
            </a:xfrm>
          </p:grpSpPr>
          <p:sp>
            <p:nvSpPr>
              <p:cNvPr id="92" name="Rectangle: Rounded Corners 91">
                <a:extLst>
                  <a:ext uri="{FF2B5EF4-FFF2-40B4-BE49-F238E27FC236}">
                    <a16:creationId xmlns:a16="http://schemas.microsoft.com/office/drawing/2014/main" id="{7C459CBE-A998-F33E-ED4A-B4854BDB7F19}"/>
                  </a:ext>
                </a:extLst>
              </p:cNvPr>
              <p:cNvSpPr/>
              <p:nvPr/>
            </p:nvSpPr>
            <p:spPr>
              <a:xfrm>
                <a:off x="507998" y="3013363"/>
                <a:ext cx="1533236" cy="665018"/>
              </a:xfrm>
              <a:prstGeom prst="roundRect">
                <a:avLst/>
              </a:prstGeom>
              <a:solidFill>
                <a:srgbClr val="19479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F2F2372C-F780-CCC1-9AF8-F4F22A29554B}"/>
                  </a:ext>
                </a:extLst>
              </p:cNvPr>
              <p:cNvSpPr txBox="1"/>
              <p:nvPr/>
            </p:nvSpPr>
            <p:spPr>
              <a:xfrm>
                <a:off x="507998" y="3207373"/>
                <a:ext cx="15332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3B801"/>
                    </a:solidFill>
                    <a:latin typeface="Roboto" pitchFamily="2" charset="0"/>
                    <a:ea typeface="Roboto" pitchFamily="2" charset="0"/>
                  </a:rPr>
                  <a:t>PC không có Hello/USB token</a:t>
                </a:r>
              </a:p>
            </p:txBody>
          </p:sp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9B660240-2816-DDD5-C3C2-9FCCAD79BA1D}"/>
                </a:ext>
              </a:extLst>
            </p:cNvPr>
            <p:cNvGrpSpPr/>
            <p:nvPr/>
          </p:nvGrpSpPr>
          <p:grpSpPr>
            <a:xfrm>
              <a:off x="2765725" y="5892467"/>
              <a:ext cx="2121015" cy="914400"/>
              <a:chOff x="2765725" y="2839952"/>
              <a:chExt cx="2121015" cy="914400"/>
            </a:xfrm>
          </p:grpSpPr>
          <p:sp>
            <p:nvSpPr>
              <p:cNvPr id="90" name="Rectangle: Rounded Corners 89">
                <a:extLst>
                  <a:ext uri="{FF2B5EF4-FFF2-40B4-BE49-F238E27FC236}">
                    <a16:creationId xmlns:a16="http://schemas.microsoft.com/office/drawing/2014/main" id="{22CE1CCD-D79D-4485-D971-06C09AFAE121}"/>
                  </a:ext>
                </a:extLst>
              </p:cNvPr>
              <p:cNvSpPr/>
              <p:nvPr/>
            </p:nvSpPr>
            <p:spPr>
              <a:xfrm>
                <a:off x="2765726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76C1F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F5EE08EE-DED9-18E2-7237-7A01667D5E7B}"/>
                  </a:ext>
                </a:extLst>
              </p:cNvPr>
              <p:cNvSpPr txBox="1"/>
              <p:nvPr/>
            </p:nvSpPr>
            <p:spPr>
              <a:xfrm>
                <a:off x="2765725" y="2973987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PC </a:t>
                </a:r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  <a:sym typeface="Wingdings 3" panose="05040102010807070707" pitchFamily="18" charset="2"/>
                  </a:rPr>
                  <a:t>  Phone bằng QR (cross – device – passkey) – chuẩn, gọn</a:t>
                </a:r>
                <a:endPara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4E0B0AA4-9C6E-40FB-6CF9-5B77987B276F}"/>
                </a:ext>
              </a:extLst>
            </p:cNvPr>
            <p:cNvGrpSpPr/>
            <p:nvPr/>
          </p:nvGrpSpPr>
          <p:grpSpPr>
            <a:xfrm>
              <a:off x="5424117" y="5892467"/>
              <a:ext cx="2121015" cy="914400"/>
              <a:chOff x="5424117" y="2839952"/>
              <a:chExt cx="2121015" cy="914400"/>
            </a:xfrm>
          </p:grpSpPr>
          <p:sp>
            <p:nvSpPr>
              <p:cNvPr id="88" name="Rectangle: Rounded Corners 87">
                <a:extLst>
                  <a:ext uri="{FF2B5EF4-FFF2-40B4-BE49-F238E27FC236}">
                    <a16:creationId xmlns:a16="http://schemas.microsoft.com/office/drawing/2014/main" id="{C4854545-1839-819C-3627-0F1E1076C853}"/>
                  </a:ext>
                </a:extLst>
              </p:cNvPr>
              <p:cNvSpPr/>
              <p:nvPr/>
            </p:nvSpPr>
            <p:spPr>
              <a:xfrm>
                <a:off x="5424117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D0ED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D99459AD-3674-8F1C-4308-E3AC20BAFA0E}"/>
                  </a:ext>
                </a:extLst>
              </p:cNvPr>
              <p:cNvSpPr txBox="1"/>
              <p:nvPr/>
            </p:nvSpPr>
            <p:spPr>
              <a:xfrm>
                <a:off x="5424117" y="2973987"/>
                <a:ext cx="21210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Có thể quét QR mở VNeID để approve → trả consent</a:t>
                </a:r>
              </a:p>
            </p:txBody>
          </p: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0A1E6AC2-9F5B-E54E-F5DA-E6F33BB6E23D}"/>
                </a:ext>
              </a:extLst>
            </p:cNvPr>
            <p:cNvGrpSpPr/>
            <p:nvPr/>
          </p:nvGrpSpPr>
          <p:grpSpPr>
            <a:xfrm>
              <a:off x="8204899" y="5892467"/>
              <a:ext cx="2121015" cy="914400"/>
              <a:chOff x="8204899" y="2839952"/>
              <a:chExt cx="2121015" cy="914400"/>
            </a:xfrm>
          </p:grpSpPr>
          <p:sp>
            <p:nvSpPr>
              <p:cNvPr id="86" name="Rectangle: Rounded Corners 85">
                <a:extLst>
                  <a:ext uri="{FF2B5EF4-FFF2-40B4-BE49-F238E27FC236}">
                    <a16:creationId xmlns:a16="http://schemas.microsoft.com/office/drawing/2014/main" id="{389C9401-E635-10CB-8D1C-5B81D33C5BC4}"/>
                  </a:ext>
                </a:extLst>
              </p:cNvPr>
              <p:cNvSpPr/>
              <p:nvPr/>
            </p:nvSpPr>
            <p:spPr>
              <a:xfrm>
                <a:off x="8204900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EEF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F2903847-D493-8394-1001-40D93B6183A8}"/>
                  </a:ext>
                </a:extLst>
              </p:cNvPr>
              <p:cNvSpPr txBox="1"/>
              <p:nvPr/>
            </p:nvSpPr>
            <p:spPr>
              <a:xfrm>
                <a:off x="8204899" y="2973987"/>
                <a:ext cx="21210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Thường không đồng bộ, mỗi CA tùy biến</a:t>
                </a:r>
              </a:p>
            </p:txBody>
          </p:sp>
        </p:grp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A25AE373-217A-E888-53A0-E5DC3B85393F}"/>
              </a:ext>
            </a:extLst>
          </p:cNvPr>
          <p:cNvGrpSpPr/>
          <p:nvPr/>
        </p:nvGrpSpPr>
        <p:grpSpPr>
          <a:xfrm>
            <a:off x="507998" y="-4409942"/>
            <a:ext cx="9817916" cy="914400"/>
            <a:chOff x="507998" y="2599811"/>
            <a:chExt cx="9817916" cy="914400"/>
          </a:xfrm>
        </p:grpSpPr>
        <p:grpSp>
          <p:nvGrpSpPr>
            <p:cNvPr id="171" name="Group 170">
              <a:extLst>
                <a:ext uri="{FF2B5EF4-FFF2-40B4-BE49-F238E27FC236}">
                  <a16:creationId xmlns:a16="http://schemas.microsoft.com/office/drawing/2014/main" id="{4D4D3C9C-8C13-9FA2-6DC3-50DF4537DE16}"/>
                </a:ext>
              </a:extLst>
            </p:cNvPr>
            <p:cNvGrpSpPr/>
            <p:nvPr/>
          </p:nvGrpSpPr>
          <p:grpSpPr>
            <a:xfrm>
              <a:off x="507998" y="2724502"/>
              <a:ext cx="1533236" cy="665018"/>
              <a:chOff x="507998" y="3013363"/>
              <a:chExt cx="1533236" cy="665018"/>
            </a:xfrm>
          </p:grpSpPr>
          <p:sp>
            <p:nvSpPr>
              <p:cNvPr id="181" name="Rectangle: Rounded Corners 180">
                <a:extLst>
                  <a:ext uri="{FF2B5EF4-FFF2-40B4-BE49-F238E27FC236}">
                    <a16:creationId xmlns:a16="http://schemas.microsoft.com/office/drawing/2014/main" id="{2282A2B8-30DD-6848-32B0-C7D7152C4C2A}"/>
                  </a:ext>
                </a:extLst>
              </p:cNvPr>
              <p:cNvSpPr/>
              <p:nvPr/>
            </p:nvSpPr>
            <p:spPr>
              <a:xfrm>
                <a:off x="507998" y="3013363"/>
                <a:ext cx="1533236" cy="665018"/>
              </a:xfrm>
              <a:prstGeom prst="roundRect">
                <a:avLst/>
              </a:prstGeom>
              <a:solidFill>
                <a:srgbClr val="19479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C9ECDB15-B8F4-1700-B92E-22130E76FBCF}"/>
                  </a:ext>
                </a:extLst>
              </p:cNvPr>
              <p:cNvSpPr txBox="1"/>
              <p:nvPr/>
            </p:nvSpPr>
            <p:spPr>
              <a:xfrm>
                <a:off x="507998" y="3207373"/>
                <a:ext cx="153323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3B801"/>
                    </a:solidFill>
                    <a:latin typeface="Roboto" pitchFamily="2" charset="0"/>
                    <a:ea typeface="Roboto" pitchFamily="2" charset="0"/>
                  </a:rPr>
                  <a:t>Time-to-market</a:t>
                </a:r>
              </a:p>
            </p:txBody>
          </p:sp>
        </p:grpSp>
        <p:grpSp>
          <p:nvGrpSpPr>
            <p:cNvPr id="172" name="Group 171">
              <a:extLst>
                <a:ext uri="{FF2B5EF4-FFF2-40B4-BE49-F238E27FC236}">
                  <a16:creationId xmlns:a16="http://schemas.microsoft.com/office/drawing/2014/main" id="{C51496D5-17BF-8AA7-7627-D89D387BAEFE}"/>
                </a:ext>
              </a:extLst>
            </p:cNvPr>
            <p:cNvGrpSpPr/>
            <p:nvPr/>
          </p:nvGrpSpPr>
          <p:grpSpPr>
            <a:xfrm>
              <a:off x="2765725" y="2599811"/>
              <a:ext cx="2121015" cy="914400"/>
              <a:chOff x="2765725" y="2839952"/>
              <a:chExt cx="2121015" cy="914400"/>
            </a:xfrm>
          </p:grpSpPr>
          <p:sp>
            <p:nvSpPr>
              <p:cNvPr id="179" name="Rectangle: Rounded Corners 178">
                <a:extLst>
                  <a:ext uri="{FF2B5EF4-FFF2-40B4-BE49-F238E27FC236}">
                    <a16:creationId xmlns:a16="http://schemas.microsoft.com/office/drawing/2014/main" id="{D32BAE5B-289C-8F4F-211B-8BA5748BA280}"/>
                  </a:ext>
                </a:extLst>
              </p:cNvPr>
              <p:cNvSpPr/>
              <p:nvPr/>
            </p:nvSpPr>
            <p:spPr>
              <a:xfrm>
                <a:off x="2765726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76C1F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80" name="TextBox 179">
                <a:extLst>
                  <a:ext uri="{FF2B5EF4-FFF2-40B4-BE49-F238E27FC236}">
                    <a16:creationId xmlns:a16="http://schemas.microsoft.com/office/drawing/2014/main" id="{0D2C6FFA-CB14-4C9A-0DAA-2E298C21E63A}"/>
                  </a:ext>
                </a:extLst>
              </p:cNvPr>
              <p:cNvSpPr txBox="1"/>
              <p:nvPr/>
            </p:nvSpPr>
            <p:spPr>
              <a:xfrm>
                <a:off x="2765725" y="2973987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Nhanh: 1 codebase web cho PC/Mobile, không cần cài app</a:t>
                </a:r>
              </a:p>
            </p:txBody>
          </p:sp>
        </p:grpSp>
        <p:grpSp>
          <p:nvGrpSpPr>
            <p:cNvPr id="173" name="Group 172">
              <a:extLst>
                <a:ext uri="{FF2B5EF4-FFF2-40B4-BE49-F238E27FC236}">
                  <a16:creationId xmlns:a16="http://schemas.microsoft.com/office/drawing/2014/main" id="{5AE8E446-6DDF-B09C-A649-1EDE1C5AA5EF}"/>
                </a:ext>
              </a:extLst>
            </p:cNvPr>
            <p:cNvGrpSpPr/>
            <p:nvPr/>
          </p:nvGrpSpPr>
          <p:grpSpPr>
            <a:xfrm>
              <a:off x="5424117" y="2599811"/>
              <a:ext cx="2121015" cy="914400"/>
              <a:chOff x="5424117" y="2839952"/>
              <a:chExt cx="2121015" cy="914400"/>
            </a:xfrm>
          </p:grpSpPr>
          <p:sp>
            <p:nvSpPr>
              <p:cNvPr id="177" name="Rectangle: Rounded Corners 176">
                <a:extLst>
                  <a:ext uri="{FF2B5EF4-FFF2-40B4-BE49-F238E27FC236}">
                    <a16:creationId xmlns:a16="http://schemas.microsoft.com/office/drawing/2014/main" id="{40E9D1B8-E7E5-1E6E-CFA4-A32D6C229A82}"/>
                  </a:ext>
                </a:extLst>
              </p:cNvPr>
              <p:cNvSpPr/>
              <p:nvPr/>
            </p:nvSpPr>
            <p:spPr>
              <a:xfrm>
                <a:off x="5424117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D0ED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78" name="TextBox 177">
                <a:extLst>
                  <a:ext uri="{FF2B5EF4-FFF2-40B4-BE49-F238E27FC236}">
                    <a16:creationId xmlns:a16="http://schemas.microsoft.com/office/drawing/2014/main" id="{BF5DA7F3-4B7C-4EAF-86D8-1528220DF67B}"/>
                  </a:ext>
                </a:extLst>
              </p:cNvPr>
              <p:cNvSpPr txBox="1"/>
              <p:nvPr/>
            </p:nvSpPr>
            <p:spPr>
              <a:xfrm>
                <a:off x="5424117" y="2973987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Phụ thuộc với thỏa thuận &amp; tích hợp với RSHUB → lâu hơn </a:t>
                </a:r>
              </a:p>
            </p:txBody>
          </p:sp>
        </p:grp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7B94D2E6-3F93-504C-CFE3-A83CABAC80A0}"/>
                </a:ext>
              </a:extLst>
            </p:cNvPr>
            <p:cNvGrpSpPr/>
            <p:nvPr/>
          </p:nvGrpSpPr>
          <p:grpSpPr>
            <a:xfrm>
              <a:off x="8204899" y="2599811"/>
              <a:ext cx="2121015" cy="914400"/>
              <a:chOff x="8204899" y="2839952"/>
              <a:chExt cx="2121015" cy="914400"/>
            </a:xfrm>
          </p:grpSpPr>
          <p:sp>
            <p:nvSpPr>
              <p:cNvPr id="175" name="Rectangle: Rounded Corners 174">
                <a:extLst>
                  <a:ext uri="{FF2B5EF4-FFF2-40B4-BE49-F238E27FC236}">
                    <a16:creationId xmlns:a16="http://schemas.microsoft.com/office/drawing/2014/main" id="{5EE7BA55-74F5-5773-197E-EF0C4FF085B6}"/>
                  </a:ext>
                </a:extLst>
              </p:cNvPr>
              <p:cNvSpPr/>
              <p:nvPr/>
            </p:nvSpPr>
            <p:spPr>
              <a:xfrm>
                <a:off x="8204900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EEF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76" name="TextBox 175">
                <a:extLst>
                  <a:ext uri="{FF2B5EF4-FFF2-40B4-BE49-F238E27FC236}">
                    <a16:creationId xmlns:a16="http://schemas.microsoft.com/office/drawing/2014/main" id="{82E57ED8-D389-19C0-1E0C-5DFBC2B9D423}"/>
                  </a:ext>
                </a:extLst>
              </p:cNvPr>
              <p:cNvSpPr txBox="1"/>
              <p:nvPr/>
            </p:nvSpPr>
            <p:spPr>
              <a:xfrm>
                <a:off x="8204899" y="3066319"/>
                <a:ext cx="21210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Phụ thuộc chu kỳ dev từng CA, tích hợp nhiều CA sẽ lâu</a:t>
                </a:r>
              </a:p>
            </p:txBody>
          </p:sp>
        </p:grp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F21BC05F-6EE9-6E58-5CBC-13DF41BF2A21}"/>
              </a:ext>
            </a:extLst>
          </p:cNvPr>
          <p:cNvGrpSpPr/>
          <p:nvPr/>
        </p:nvGrpSpPr>
        <p:grpSpPr>
          <a:xfrm>
            <a:off x="507998" y="-3312390"/>
            <a:ext cx="9817916" cy="914400"/>
            <a:chOff x="507998" y="3722751"/>
            <a:chExt cx="9817916" cy="914400"/>
          </a:xfrm>
        </p:grpSpPr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261B3380-6D11-02E2-D6AD-AB0D08127557}"/>
                </a:ext>
              </a:extLst>
            </p:cNvPr>
            <p:cNvGrpSpPr/>
            <p:nvPr/>
          </p:nvGrpSpPr>
          <p:grpSpPr>
            <a:xfrm>
              <a:off x="507998" y="3847442"/>
              <a:ext cx="1533236" cy="665018"/>
              <a:chOff x="507998" y="4342780"/>
              <a:chExt cx="1533236" cy="665018"/>
            </a:xfrm>
          </p:grpSpPr>
          <p:sp>
            <p:nvSpPr>
              <p:cNvPr id="169" name="Rectangle: Rounded Corners 168">
                <a:extLst>
                  <a:ext uri="{FF2B5EF4-FFF2-40B4-BE49-F238E27FC236}">
                    <a16:creationId xmlns:a16="http://schemas.microsoft.com/office/drawing/2014/main" id="{BBDD5E35-2556-76F4-6B8A-CC93A3B9DFA7}"/>
                  </a:ext>
                </a:extLst>
              </p:cNvPr>
              <p:cNvSpPr/>
              <p:nvPr/>
            </p:nvSpPr>
            <p:spPr>
              <a:xfrm>
                <a:off x="507998" y="4342780"/>
                <a:ext cx="1533236" cy="665018"/>
              </a:xfrm>
              <a:prstGeom prst="roundRect">
                <a:avLst/>
              </a:prstGeom>
              <a:solidFill>
                <a:srgbClr val="19479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70" name="TextBox 169">
                <a:extLst>
                  <a:ext uri="{FF2B5EF4-FFF2-40B4-BE49-F238E27FC236}">
                    <a16:creationId xmlns:a16="http://schemas.microsoft.com/office/drawing/2014/main" id="{2FD03FA6-2C1E-2499-2636-39656687F21C}"/>
                  </a:ext>
                </a:extLst>
              </p:cNvPr>
              <p:cNvSpPr txBox="1"/>
              <p:nvPr/>
            </p:nvSpPr>
            <p:spPr>
              <a:xfrm>
                <a:off x="507998" y="4536790"/>
                <a:ext cx="153323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3B801"/>
                    </a:solidFill>
                    <a:latin typeface="Roboto" pitchFamily="2" charset="0"/>
                    <a:ea typeface="Roboto" pitchFamily="2" charset="0"/>
                  </a:rPr>
                  <a:t>Chi phí vận hành</a:t>
                </a:r>
              </a:p>
            </p:txBody>
          </p:sp>
        </p:grpSp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id="{3CE46A02-57B8-51D9-3EA9-9D930AD41DE6}"/>
                </a:ext>
              </a:extLst>
            </p:cNvPr>
            <p:cNvGrpSpPr/>
            <p:nvPr/>
          </p:nvGrpSpPr>
          <p:grpSpPr>
            <a:xfrm>
              <a:off x="2765724" y="3722751"/>
              <a:ext cx="2121016" cy="914400"/>
              <a:chOff x="2765724" y="4218089"/>
              <a:chExt cx="2121016" cy="914400"/>
            </a:xfrm>
          </p:grpSpPr>
          <p:sp>
            <p:nvSpPr>
              <p:cNvPr id="167" name="Rectangle: Rounded Corners 166">
                <a:extLst>
                  <a:ext uri="{FF2B5EF4-FFF2-40B4-BE49-F238E27FC236}">
                    <a16:creationId xmlns:a16="http://schemas.microsoft.com/office/drawing/2014/main" id="{D616C7D3-5406-C938-C0D9-891DD1475AFD}"/>
                  </a:ext>
                </a:extLst>
              </p:cNvPr>
              <p:cNvSpPr/>
              <p:nvPr/>
            </p:nvSpPr>
            <p:spPr>
              <a:xfrm>
                <a:off x="2765726" y="4218089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76C1F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68" name="TextBox 167">
                <a:extLst>
                  <a:ext uri="{FF2B5EF4-FFF2-40B4-BE49-F238E27FC236}">
                    <a16:creationId xmlns:a16="http://schemas.microsoft.com/office/drawing/2014/main" id="{9360AED0-265C-D918-11DA-AFDB729220F2}"/>
                  </a:ext>
                </a:extLst>
              </p:cNvPr>
              <p:cNvSpPr txBox="1"/>
              <p:nvPr/>
            </p:nvSpPr>
            <p:spPr>
              <a:xfrm>
                <a:off x="2765724" y="4444457"/>
                <a:ext cx="21210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Thấp: Không SMS OTP, tận dụng Authenticator vốn có</a:t>
                </a:r>
              </a:p>
            </p:txBody>
          </p:sp>
        </p:grpSp>
        <p:grpSp>
          <p:nvGrpSpPr>
            <p:cNvPr id="161" name="Group 160">
              <a:extLst>
                <a:ext uri="{FF2B5EF4-FFF2-40B4-BE49-F238E27FC236}">
                  <a16:creationId xmlns:a16="http://schemas.microsoft.com/office/drawing/2014/main" id="{F46BEBEA-D6C6-14DA-5093-037C818B3E57}"/>
                </a:ext>
              </a:extLst>
            </p:cNvPr>
            <p:cNvGrpSpPr/>
            <p:nvPr/>
          </p:nvGrpSpPr>
          <p:grpSpPr>
            <a:xfrm>
              <a:off x="5424116" y="3722751"/>
              <a:ext cx="2121015" cy="914400"/>
              <a:chOff x="5424116" y="4243405"/>
              <a:chExt cx="2121015" cy="914400"/>
            </a:xfrm>
          </p:grpSpPr>
          <p:sp>
            <p:nvSpPr>
              <p:cNvPr id="165" name="Rectangle: Rounded Corners 164">
                <a:extLst>
                  <a:ext uri="{FF2B5EF4-FFF2-40B4-BE49-F238E27FC236}">
                    <a16:creationId xmlns:a16="http://schemas.microsoft.com/office/drawing/2014/main" id="{673E0F4E-B8EF-DE5F-ABF4-BC96B7C7803A}"/>
                  </a:ext>
                </a:extLst>
              </p:cNvPr>
              <p:cNvSpPr/>
              <p:nvPr/>
            </p:nvSpPr>
            <p:spPr>
              <a:xfrm>
                <a:off x="5424117" y="4243405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D0ED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AB2B1277-3E79-4304-0C18-CF631DF38797}"/>
                  </a:ext>
                </a:extLst>
              </p:cNvPr>
              <p:cNvSpPr txBox="1"/>
              <p:nvPr/>
            </p:nvSpPr>
            <p:spPr>
              <a:xfrm>
                <a:off x="5424116" y="4464128"/>
                <a:ext cx="21210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Chi phí tích hợp/vận hành/điều khoản với RSHUB</a:t>
                </a:r>
              </a:p>
            </p:txBody>
          </p:sp>
        </p:grpSp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D65818A4-5230-745D-FA69-8EA57B61C44B}"/>
                </a:ext>
              </a:extLst>
            </p:cNvPr>
            <p:cNvGrpSpPr/>
            <p:nvPr/>
          </p:nvGrpSpPr>
          <p:grpSpPr>
            <a:xfrm>
              <a:off x="8204899" y="3722751"/>
              <a:ext cx="2121015" cy="914400"/>
              <a:chOff x="8204899" y="4218089"/>
              <a:chExt cx="2121015" cy="914400"/>
            </a:xfrm>
          </p:grpSpPr>
          <p:sp>
            <p:nvSpPr>
              <p:cNvPr id="163" name="Rectangle: Rounded Corners 162">
                <a:extLst>
                  <a:ext uri="{FF2B5EF4-FFF2-40B4-BE49-F238E27FC236}">
                    <a16:creationId xmlns:a16="http://schemas.microsoft.com/office/drawing/2014/main" id="{A473DAAA-FE87-72A4-713D-69B426A985CE}"/>
                  </a:ext>
                </a:extLst>
              </p:cNvPr>
              <p:cNvSpPr/>
              <p:nvPr/>
            </p:nvSpPr>
            <p:spPr>
              <a:xfrm>
                <a:off x="8204900" y="4218089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EEF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64" name="TextBox 163">
                <a:extLst>
                  <a:ext uri="{FF2B5EF4-FFF2-40B4-BE49-F238E27FC236}">
                    <a16:creationId xmlns:a16="http://schemas.microsoft.com/office/drawing/2014/main" id="{CC227A8B-24B9-A98A-58CD-9A815B7101C8}"/>
                  </a:ext>
                </a:extLst>
              </p:cNvPr>
              <p:cNvSpPr txBox="1"/>
              <p:nvPr/>
            </p:nvSpPr>
            <p:spPr>
              <a:xfrm>
                <a:off x="8204899" y="4352124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Mỗi CA 1 app/SDK → chi phí tích hợp &amp; bảo trì tăng theo số CA </a:t>
                </a:r>
              </a:p>
            </p:txBody>
          </p:sp>
        </p:grp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91091EA7-B712-F782-45F0-E80DC6E403A4}"/>
              </a:ext>
            </a:extLst>
          </p:cNvPr>
          <p:cNvGrpSpPr/>
          <p:nvPr/>
        </p:nvGrpSpPr>
        <p:grpSpPr>
          <a:xfrm>
            <a:off x="507998" y="-2214838"/>
            <a:ext cx="9817916" cy="914400"/>
            <a:chOff x="507998" y="4864097"/>
            <a:chExt cx="9817916" cy="914400"/>
          </a:xfrm>
        </p:grpSpPr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00EA6EFE-574E-C0F0-950A-910BEF9D5F24}"/>
                </a:ext>
              </a:extLst>
            </p:cNvPr>
            <p:cNvGrpSpPr/>
            <p:nvPr/>
          </p:nvGrpSpPr>
          <p:grpSpPr>
            <a:xfrm>
              <a:off x="507998" y="4988788"/>
              <a:ext cx="1533236" cy="665018"/>
              <a:chOff x="507998" y="5656033"/>
              <a:chExt cx="1533236" cy="665018"/>
            </a:xfrm>
          </p:grpSpPr>
          <p:sp>
            <p:nvSpPr>
              <p:cNvPr id="157" name="Rectangle: Rounded Corners 156">
                <a:extLst>
                  <a:ext uri="{FF2B5EF4-FFF2-40B4-BE49-F238E27FC236}">
                    <a16:creationId xmlns:a16="http://schemas.microsoft.com/office/drawing/2014/main" id="{62E1BDFF-199C-B7C1-FE89-3A67F10DEAA0}"/>
                  </a:ext>
                </a:extLst>
              </p:cNvPr>
              <p:cNvSpPr/>
              <p:nvPr/>
            </p:nvSpPr>
            <p:spPr>
              <a:xfrm>
                <a:off x="507998" y="5656033"/>
                <a:ext cx="1533236" cy="665018"/>
              </a:xfrm>
              <a:prstGeom prst="roundRect">
                <a:avLst/>
              </a:prstGeom>
              <a:solidFill>
                <a:srgbClr val="19479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4A817F02-3CDA-0AEB-E5BC-2E3B2CD19251}"/>
                  </a:ext>
                </a:extLst>
              </p:cNvPr>
              <p:cNvSpPr txBox="1"/>
              <p:nvPr/>
            </p:nvSpPr>
            <p:spPr>
              <a:xfrm>
                <a:off x="507998" y="5769284"/>
                <a:ext cx="15332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3B801"/>
                    </a:solidFill>
                    <a:latin typeface="Roboto" pitchFamily="2" charset="0"/>
                    <a:ea typeface="Roboto" pitchFamily="2" charset="0"/>
                  </a:rPr>
                  <a:t>Khả năng mở rộng</a:t>
                </a:r>
              </a:p>
              <a:p>
                <a:pPr algn="ctr"/>
                <a:r>
                  <a:rPr lang="vi-VN" sz="1200" b="1" dirty="0">
                    <a:solidFill>
                      <a:srgbClr val="F3B801"/>
                    </a:solidFill>
                    <a:latin typeface="Roboto" pitchFamily="2" charset="0"/>
                    <a:ea typeface="Roboto" pitchFamily="2" charset="0"/>
                  </a:rPr>
                  <a:t>(multi-tenant)</a:t>
                </a:r>
              </a:p>
            </p:txBody>
          </p:sp>
        </p:grpSp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1B6BA7EE-34C5-7BA0-6B5A-EB14E82E9015}"/>
                </a:ext>
              </a:extLst>
            </p:cNvPr>
            <p:cNvGrpSpPr/>
            <p:nvPr/>
          </p:nvGrpSpPr>
          <p:grpSpPr>
            <a:xfrm>
              <a:off x="2765724" y="4864097"/>
              <a:ext cx="2121016" cy="914400"/>
              <a:chOff x="2765724" y="5529110"/>
              <a:chExt cx="2121016" cy="914400"/>
            </a:xfrm>
          </p:grpSpPr>
          <p:sp>
            <p:nvSpPr>
              <p:cNvPr id="155" name="Rectangle: Rounded Corners 154">
                <a:extLst>
                  <a:ext uri="{FF2B5EF4-FFF2-40B4-BE49-F238E27FC236}">
                    <a16:creationId xmlns:a16="http://schemas.microsoft.com/office/drawing/2014/main" id="{56781DDE-1895-ABAF-E5D3-78DA79938505}"/>
                  </a:ext>
                </a:extLst>
              </p:cNvPr>
              <p:cNvSpPr/>
              <p:nvPr/>
            </p:nvSpPr>
            <p:spPr>
              <a:xfrm>
                <a:off x="2765726" y="5529110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76C1F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A3E095E6-9F46-2D60-114D-2BD57B0655DD}"/>
                  </a:ext>
                </a:extLst>
              </p:cNvPr>
              <p:cNvSpPr txBox="1"/>
              <p:nvPr/>
            </p:nvSpPr>
            <p:spPr>
              <a:xfrm>
                <a:off x="2765724" y="5674720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Cao: 1 SIC phục vụ nhiều RP/merchant/app (qua redirect_uri/OIDC-like)</a:t>
                </a:r>
              </a:p>
            </p:txBody>
          </p:sp>
        </p:grpSp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39BBA8B6-76C6-BA01-DA37-4A808A1E8575}"/>
                </a:ext>
              </a:extLst>
            </p:cNvPr>
            <p:cNvGrpSpPr/>
            <p:nvPr/>
          </p:nvGrpSpPr>
          <p:grpSpPr>
            <a:xfrm>
              <a:off x="5424116" y="4864097"/>
              <a:ext cx="2121015" cy="914400"/>
              <a:chOff x="5424116" y="5529110"/>
              <a:chExt cx="2121015" cy="914400"/>
            </a:xfrm>
          </p:grpSpPr>
          <p:sp>
            <p:nvSpPr>
              <p:cNvPr id="153" name="Rectangle: Rounded Corners 152">
                <a:extLst>
                  <a:ext uri="{FF2B5EF4-FFF2-40B4-BE49-F238E27FC236}">
                    <a16:creationId xmlns:a16="http://schemas.microsoft.com/office/drawing/2014/main" id="{70415D9B-5466-A8BE-C44C-A4AD564C1C51}"/>
                  </a:ext>
                </a:extLst>
              </p:cNvPr>
              <p:cNvSpPr/>
              <p:nvPr/>
            </p:nvSpPr>
            <p:spPr>
              <a:xfrm>
                <a:off x="5424117" y="5529110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D0ED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590CAE36-3612-37BF-6C5A-C0DC2EA822F8}"/>
                  </a:ext>
                </a:extLst>
              </p:cNvPr>
              <p:cNvSpPr txBox="1"/>
              <p:nvPr/>
            </p:nvSpPr>
            <p:spPr>
              <a:xfrm>
                <a:off x="5424116" y="5687380"/>
                <a:ext cx="21210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Cao nếu RSHUB mở tiêu chuẩn và quota thoáng</a:t>
                </a:r>
              </a:p>
            </p:txBody>
          </p:sp>
        </p:grpSp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2593373C-532C-78EB-6152-1712C55D7C95}"/>
                </a:ext>
              </a:extLst>
            </p:cNvPr>
            <p:cNvGrpSpPr/>
            <p:nvPr/>
          </p:nvGrpSpPr>
          <p:grpSpPr>
            <a:xfrm>
              <a:off x="8204899" y="4864097"/>
              <a:ext cx="2121015" cy="914400"/>
              <a:chOff x="8204899" y="5529110"/>
              <a:chExt cx="2121015" cy="914400"/>
            </a:xfrm>
          </p:grpSpPr>
          <p:sp>
            <p:nvSpPr>
              <p:cNvPr id="151" name="Rectangle: Rounded Corners 150">
                <a:extLst>
                  <a:ext uri="{FF2B5EF4-FFF2-40B4-BE49-F238E27FC236}">
                    <a16:creationId xmlns:a16="http://schemas.microsoft.com/office/drawing/2014/main" id="{A44B76D0-693D-AFD7-8076-A7F10CC84417}"/>
                  </a:ext>
                </a:extLst>
              </p:cNvPr>
              <p:cNvSpPr/>
              <p:nvPr/>
            </p:nvSpPr>
            <p:spPr>
              <a:xfrm>
                <a:off x="8204900" y="5529110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EEF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26F3AFA1-EAF9-BD3B-6AB7-A7B879231FE3}"/>
                  </a:ext>
                </a:extLst>
              </p:cNvPr>
              <p:cNvSpPr txBox="1"/>
              <p:nvPr/>
            </p:nvSpPr>
            <p:spPr>
              <a:xfrm>
                <a:off x="8204899" y="5674719"/>
                <a:ext cx="21210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Thấp – trung bình: mỗi CA là 1 “đảo”</a:t>
                </a:r>
              </a:p>
            </p:txBody>
          </p:sp>
        </p:grp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CC463A5C-B680-BB44-5A0E-E808106BEAC1}"/>
              </a:ext>
            </a:extLst>
          </p:cNvPr>
          <p:cNvGrpSpPr/>
          <p:nvPr/>
        </p:nvGrpSpPr>
        <p:grpSpPr>
          <a:xfrm>
            <a:off x="507998" y="-1117286"/>
            <a:ext cx="9817916" cy="914400"/>
            <a:chOff x="507998" y="5892467"/>
            <a:chExt cx="9817916" cy="914400"/>
          </a:xfrm>
        </p:grpSpPr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7DB998AF-E0A3-F3D8-4925-7121CE3B27E0}"/>
                </a:ext>
              </a:extLst>
            </p:cNvPr>
            <p:cNvGrpSpPr/>
            <p:nvPr/>
          </p:nvGrpSpPr>
          <p:grpSpPr>
            <a:xfrm>
              <a:off x="507998" y="6017158"/>
              <a:ext cx="1533236" cy="665018"/>
              <a:chOff x="507998" y="3013363"/>
              <a:chExt cx="1533236" cy="665018"/>
            </a:xfrm>
          </p:grpSpPr>
          <p:sp>
            <p:nvSpPr>
              <p:cNvPr id="145" name="Rectangle: Rounded Corners 144">
                <a:extLst>
                  <a:ext uri="{FF2B5EF4-FFF2-40B4-BE49-F238E27FC236}">
                    <a16:creationId xmlns:a16="http://schemas.microsoft.com/office/drawing/2014/main" id="{FF777D3E-AB48-22DB-EA95-3F857C9451D6}"/>
                  </a:ext>
                </a:extLst>
              </p:cNvPr>
              <p:cNvSpPr/>
              <p:nvPr/>
            </p:nvSpPr>
            <p:spPr>
              <a:xfrm>
                <a:off x="507998" y="3013363"/>
                <a:ext cx="1533236" cy="665018"/>
              </a:xfrm>
              <a:prstGeom prst="roundRect">
                <a:avLst/>
              </a:prstGeom>
              <a:solidFill>
                <a:srgbClr val="19479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2242E2B0-A3A9-11D2-54E7-3D10AD2CCDFD}"/>
                  </a:ext>
                </a:extLst>
              </p:cNvPr>
              <p:cNvSpPr txBox="1"/>
              <p:nvPr/>
            </p:nvSpPr>
            <p:spPr>
              <a:xfrm>
                <a:off x="507998" y="3207373"/>
                <a:ext cx="153323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sz="1200" b="1" dirty="0">
                    <a:solidFill>
                      <a:srgbClr val="F3B801"/>
                    </a:solidFill>
                    <a:latin typeface="Roboto" pitchFamily="2" charset="0"/>
                    <a:ea typeface="Roboto" pitchFamily="2" charset="0"/>
                  </a:rPr>
                  <a:t>Khóa ký &amp; An toàn</a:t>
                </a:r>
              </a:p>
            </p:txBody>
          </p:sp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C3625415-3ED4-C479-CCC9-E55A04D56B7C}"/>
                </a:ext>
              </a:extLst>
            </p:cNvPr>
            <p:cNvGrpSpPr/>
            <p:nvPr/>
          </p:nvGrpSpPr>
          <p:grpSpPr>
            <a:xfrm>
              <a:off x="2765725" y="5892467"/>
              <a:ext cx="2121015" cy="914400"/>
              <a:chOff x="2765725" y="2839952"/>
              <a:chExt cx="2121015" cy="914400"/>
            </a:xfrm>
          </p:grpSpPr>
          <p:sp>
            <p:nvSpPr>
              <p:cNvPr id="143" name="Rectangle: Rounded Corners 142">
                <a:extLst>
                  <a:ext uri="{FF2B5EF4-FFF2-40B4-BE49-F238E27FC236}">
                    <a16:creationId xmlns:a16="http://schemas.microsoft.com/office/drawing/2014/main" id="{781F4699-5B5D-A74C-E6F8-DD3D21319825}"/>
                  </a:ext>
                </a:extLst>
              </p:cNvPr>
              <p:cNvSpPr/>
              <p:nvPr/>
            </p:nvSpPr>
            <p:spPr>
              <a:xfrm>
                <a:off x="2765726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76C1F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F1081571-54E1-A24D-A08B-589D2C5D96A9}"/>
                  </a:ext>
                </a:extLst>
              </p:cNvPr>
              <p:cNvSpPr txBox="1"/>
              <p:nvPr/>
            </p:nvSpPr>
            <p:spPr>
              <a:xfrm>
                <a:off x="2765725" y="2973987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Khóa ký ở HSM/QSCD, FIDO2 chỉ làm xác thực (sole control) </a:t>
                </a:r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  <a:sym typeface="Wingdings 3" panose="05040102010807070707" pitchFamily="18" charset="2"/>
                  </a:rPr>
                  <a:t> chuẩn</a:t>
                </a:r>
                <a:endPara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8D9C8148-6EFC-2EE9-9767-D0D1582EB9CF}"/>
                </a:ext>
              </a:extLst>
            </p:cNvPr>
            <p:cNvGrpSpPr/>
            <p:nvPr/>
          </p:nvGrpSpPr>
          <p:grpSpPr>
            <a:xfrm>
              <a:off x="5424117" y="5892467"/>
              <a:ext cx="2121015" cy="914400"/>
              <a:chOff x="5424117" y="2839952"/>
              <a:chExt cx="2121015" cy="914400"/>
            </a:xfrm>
          </p:grpSpPr>
          <p:sp>
            <p:nvSpPr>
              <p:cNvPr id="141" name="Rectangle: Rounded Corners 140">
                <a:extLst>
                  <a:ext uri="{FF2B5EF4-FFF2-40B4-BE49-F238E27FC236}">
                    <a16:creationId xmlns:a16="http://schemas.microsoft.com/office/drawing/2014/main" id="{BC8F1BD8-A877-AF04-0F0C-5C25CCFBE335}"/>
                  </a:ext>
                </a:extLst>
              </p:cNvPr>
              <p:cNvSpPr/>
              <p:nvPr/>
            </p:nvSpPr>
            <p:spPr>
              <a:xfrm>
                <a:off x="5424117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D0ED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E3B733E2-4F61-EA9B-5ABB-3557F976AFB6}"/>
                  </a:ext>
                </a:extLst>
              </p:cNvPr>
              <p:cNvSpPr txBox="1"/>
              <p:nvPr/>
            </p:nvSpPr>
            <p:spPr>
              <a:xfrm>
                <a:off x="5424117" y="2973987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Có thể dùng RSHUB cho danh tính/consent, ký vẫn nên ở HSM của TSP</a:t>
                </a:r>
              </a:p>
            </p:txBody>
          </p:sp>
        </p:grp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0C2BFE02-2264-F499-1A9B-DC78B5737695}"/>
                </a:ext>
              </a:extLst>
            </p:cNvPr>
            <p:cNvGrpSpPr/>
            <p:nvPr/>
          </p:nvGrpSpPr>
          <p:grpSpPr>
            <a:xfrm>
              <a:off x="8204899" y="5892467"/>
              <a:ext cx="2121015" cy="914400"/>
              <a:chOff x="8204899" y="2839952"/>
              <a:chExt cx="2121015" cy="914400"/>
            </a:xfrm>
          </p:grpSpPr>
          <p:sp>
            <p:nvSpPr>
              <p:cNvPr id="139" name="Rectangle: Rounded Corners 138">
                <a:extLst>
                  <a:ext uri="{FF2B5EF4-FFF2-40B4-BE49-F238E27FC236}">
                    <a16:creationId xmlns:a16="http://schemas.microsoft.com/office/drawing/2014/main" id="{8054A4DF-2B41-1C55-B376-75F0BE4BFB8A}"/>
                  </a:ext>
                </a:extLst>
              </p:cNvPr>
              <p:cNvSpPr/>
              <p:nvPr/>
            </p:nvSpPr>
            <p:spPr>
              <a:xfrm>
                <a:off x="8204900" y="2839952"/>
                <a:ext cx="2121014" cy="914400"/>
              </a:xfrm>
              <a:prstGeom prst="roundRect">
                <a:avLst/>
              </a:prstGeom>
              <a:noFill/>
              <a:ln>
                <a:solidFill>
                  <a:srgbClr val="EEF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D9FF5C94-69FD-D1AB-6227-E746BF7E7575}"/>
                  </a:ext>
                </a:extLst>
              </p:cNvPr>
              <p:cNvSpPr txBox="1"/>
              <p:nvPr/>
            </p:nvSpPr>
            <p:spPr>
              <a:xfrm>
                <a:off x="8204899" y="2973987"/>
                <a:ext cx="21210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Mỗi CA tự quản HSM/app, khó đảm bảo đồng nhất kiểm soát</a:t>
                </a:r>
              </a:p>
            </p:txBody>
          </p:sp>
        </p:grpSp>
      </p:grpSp>
      <p:sp>
        <p:nvSpPr>
          <p:cNvPr id="183" name="TextBox 182">
            <a:extLst>
              <a:ext uri="{FF2B5EF4-FFF2-40B4-BE49-F238E27FC236}">
                <a16:creationId xmlns:a16="http://schemas.microsoft.com/office/drawing/2014/main" id="{B993B051-544F-F210-1660-829A2B68689B}"/>
              </a:ext>
            </a:extLst>
          </p:cNvPr>
          <p:cNvSpPr txBox="1"/>
          <p:nvPr/>
        </p:nvSpPr>
        <p:spPr>
          <a:xfrm>
            <a:off x="3202113" y="195830"/>
            <a:ext cx="57877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000" b="1" dirty="0">
                <a:solidFill>
                  <a:srgbClr val="EEF9FF"/>
                </a:solidFill>
                <a:latin typeface="Roboto" pitchFamily="2" charset="0"/>
                <a:ea typeface="Roboto" pitchFamily="2" charset="0"/>
              </a:rPr>
              <a:t>BỨC TRANH TỔNG QUAN</a:t>
            </a:r>
          </a:p>
        </p:txBody>
      </p:sp>
    </p:spTree>
    <p:extLst>
      <p:ext uri="{BB962C8B-B14F-4D97-AF65-F5344CB8AC3E}">
        <p14:creationId xmlns:p14="http://schemas.microsoft.com/office/powerpoint/2010/main" val="11957843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31359F1-B9A4-36D1-9E3A-BCB4B0595C19}"/>
              </a:ext>
            </a:extLst>
          </p:cNvPr>
          <p:cNvSpPr/>
          <p:nvPr/>
        </p:nvSpPr>
        <p:spPr>
          <a:xfrm>
            <a:off x="0" y="0"/>
            <a:ext cx="6096000" cy="3429000"/>
          </a:xfrm>
          <a:prstGeom prst="rect">
            <a:avLst/>
          </a:prstGeom>
          <a:solidFill>
            <a:srgbClr val="E5F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F6EE74-FB08-55B5-07CD-4C481A3D1556}"/>
              </a:ext>
            </a:extLst>
          </p:cNvPr>
          <p:cNvSpPr/>
          <p:nvPr/>
        </p:nvSpPr>
        <p:spPr>
          <a:xfrm>
            <a:off x="6096000" y="0"/>
            <a:ext cx="6096000" cy="3429000"/>
          </a:xfrm>
          <a:prstGeom prst="rect">
            <a:avLst/>
          </a:prstGeom>
          <a:solidFill>
            <a:srgbClr val="D4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1F40752-5F1B-BCD4-AD55-CE7DA9B99487}"/>
              </a:ext>
            </a:extLst>
          </p:cNvPr>
          <p:cNvSpPr/>
          <p:nvPr/>
        </p:nvSpPr>
        <p:spPr>
          <a:xfrm>
            <a:off x="0" y="3429000"/>
            <a:ext cx="6096000" cy="3429000"/>
          </a:xfrm>
          <a:prstGeom prst="rect">
            <a:avLst/>
          </a:prstGeom>
          <a:solidFill>
            <a:srgbClr val="1947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F3101B-CE94-05D4-41C5-6843B0D7761E}"/>
              </a:ext>
            </a:extLst>
          </p:cNvPr>
          <p:cNvSpPr/>
          <p:nvPr/>
        </p:nvSpPr>
        <p:spPr>
          <a:xfrm>
            <a:off x="6096000" y="3429000"/>
            <a:ext cx="6096000" cy="3429000"/>
          </a:xfrm>
          <a:prstGeom prst="rect">
            <a:avLst/>
          </a:prstGeom>
          <a:solidFill>
            <a:srgbClr val="76C1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6FACCEE-DCAF-E139-AB3E-3275725B04CA}"/>
              </a:ext>
            </a:extLst>
          </p:cNvPr>
          <p:cNvGrpSpPr/>
          <p:nvPr/>
        </p:nvGrpSpPr>
        <p:grpSpPr>
          <a:xfrm>
            <a:off x="10614506" y="397893"/>
            <a:ext cx="1400255" cy="2339011"/>
            <a:chOff x="8292830" y="96459"/>
            <a:chExt cx="1574098" cy="2629402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13CC78D-7F23-BAE6-B2F7-435A78E8701C}"/>
                </a:ext>
              </a:extLst>
            </p:cNvPr>
            <p:cNvGrpSpPr/>
            <p:nvPr/>
          </p:nvGrpSpPr>
          <p:grpSpPr>
            <a:xfrm>
              <a:off x="8292830" y="96459"/>
              <a:ext cx="1574098" cy="2629402"/>
              <a:chOff x="4469285" y="601240"/>
              <a:chExt cx="1574098" cy="2629402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7ADC5576-459B-AFE8-B59C-AEC2961F025E}"/>
                  </a:ext>
                </a:extLst>
              </p:cNvPr>
              <p:cNvGrpSpPr/>
              <p:nvPr/>
            </p:nvGrpSpPr>
            <p:grpSpPr>
              <a:xfrm>
                <a:off x="4469285" y="601240"/>
                <a:ext cx="1574098" cy="2629402"/>
                <a:chOff x="462470" y="223730"/>
                <a:chExt cx="1574098" cy="2629402"/>
              </a:xfrm>
            </p:grpSpPr>
            <p:sp>
              <p:nvSpPr>
                <p:cNvPr id="21" name="Rectangle: Rounded Corners 20">
                  <a:extLst>
                    <a:ext uri="{FF2B5EF4-FFF2-40B4-BE49-F238E27FC236}">
                      <a16:creationId xmlns:a16="http://schemas.microsoft.com/office/drawing/2014/main" id="{A4E5544A-125D-0745-375E-BD731C754C17}"/>
                    </a:ext>
                  </a:extLst>
                </p:cNvPr>
                <p:cNvSpPr/>
                <p:nvPr/>
              </p:nvSpPr>
              <p:spPr>
                <a:xfrm>
                  <a:off x="462470" y="1112946"/>
                  <a:ext cx="1574098" cy="1740186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A124C614-8B0D-E1AC-9AD8-D4F1B14A2E93}"/>
                    </a:ext>
                  </a:extLst>
                </p:cNvPr>
                <p:cNvGrpSpPr/>
                <p:nvPr/>
              </p:nvGrpSpPr>
              <p:grpSpPr>
                <a:xfrm>
                  <a:off x="638105" y="223730"/>
                  <a:ext cx="1222829" cy="1222829"/>
                  <a:chOff x="638174" y="223730"/>
                  <a:chExt cx="1222829" cy="1222829"/>
                </a:xfrm>
              </p:grpSpPr>
              <p:sp>
                <p:nvSpPr>
                  <p:cNvPr id="23" name="Oval 22">
                    <a:extLst>
                      <a:ext uri="{FF2B5EF4-FFF2-40B4-BE49-F238E27FC236}">
                        <a16:creationId xmlns:a16="http://schemas.microsoft.com/office/drawing/2014/main" id="{76805A09-752C-B598-CC8D-7808D8A32E23}"/>
                      </a:ext>
                    </a:extLst>
                  </p:cNvPr>
                  <p:cNvSpPr/>
                  <p:nvPr/>
                </p:nvSpPr>
                <p:spPr>
                  <a:xfrm>
                    <a:off x="638174" y="223730"/>
                    <a:ext cx="1222829" cy="1222829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vi-VN"/>
                  </a:p>
                </p:txBody>
              </p:sp>
              <p:sp>
                <p:nvSpPr>
                  <p:cNvPr id="24" name="Oval 23">
                    <a:extLst>
                      <a:ext uri="{FF2B5EF4-FFF2-40B4-BE49-F238E27FC236}">
                        <a16:creationId xmlns:a16="http://schemas.microsoft.com/office/drawing/2014/main" id="{0AC3F21D-3DDC-6DC4-74AC-36FC8CF32858}"/>
                      </a:ext>
                    </a:extLst>
                  </p:cNvPr>
                  <p:cNvSpPr/>
                  <p:nvPr/>
                </p:nvSpPr>
                <p:spPr>
                  <a:xfrm>
                    <a:off x="743570" y="329126"/>
                    <a:ext cx="1012037" cy="1012037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vi-VN"/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B0B750F0-F224-A4A1-F66D-DFF6C4D70064}"/>
                      </a:ext>
                    </a:extLst>
                  </p:cNvPr>
                  <p:cNvSpPr txBox="1"/>
                  <p:nvPr/>
                </p:nvSpPr>
                <p:spPr>
                  <a:xfrm>
                    <a:off x="829938" y="290851"/>
                    <a:ext cx="839297" cy="101566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6000" b="1" dirty="0">
                        <a:solidFill>
                          <a:schemeClr val="accent2"/>
                        </a:solidFill>
                        <a:latin typeface="Roboto" pitchFamily="2" charset="0"/>
                        <a:ea typeface="Roboto" pitchFamily="2" charset="0"/>
                      </a:rPr>
                      <a:t>W</a:t>
                    </a:r>
                    <a:endParaRPr lang="vi-VN" sz="6000" b="1" dirty="0">
                      <a:solidFill>
                        <a:schemeClr val="accent2"/>
                      </a:solidFill>
                      <a:latin typeface="Roboto" pitchFamily="2" charset="0"/>
                      <a:ea typeface="Roboto" pitchFamily="2" charset="0"/>
                    </a:endParaRPr>
                  </a:p>
                </p:txBody>
              </p:sp>
            </p:grpSp>
          </p:grp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389A932-054A-C5D0-6A24-6E2D79205B1E}"/>
                  </a:ext>
                </a:extLst>
              </p:cNvPr>
              <p:cNvSpPr txBox="1"/>
              <p:nvPr/>
            </p:nvSpPr>
            <p:spPr>
              <a:xfrm>
                <a:off x="4525488" y="2713285"/>
                <a:ext cx="146168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WEAKNESS</a:t>
                </a:r>
                <a:endParaRPr lang="vi-VN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pic>
          <p:nvPicPr>
            <p:cNvPr id="18" name="Picture 17" descr="A person pushing a ball&#10;&#10;AI-generated content may be incorrect.">
              <a:extLst>
                <a:ext uri="{FF2B5EF4-FFF2-40B4-BE49-F238E27FC236}">
                  <a16:creationId xmlns:a16="http://schemas.microsoft.com/office/drawing/2014/main" id="{5A043223-F4CD-D3A2-1CE5-21110D54A2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67511" y="1298584"/>
              <a:ext cx="824733" cy="824734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955A1EA-16D0-B21E-A75E-B8D134D13022}"/>
              </a:ext>
            </a:extLst>
          </p:cNvPr>
          <p:cNvGrpSpPr/>
          <p:nvPr/>
        </p:nvGrpSpPr>
        <p:grpSpPr>
          <a:xfrm>
            <a:off x="216553" y="355427"/>
            <a:ext cx="1422299" cy="2350646"/>
            <a:chOff x="1664946" y="529469"/>
            <a:chExt cx="1574098" cy="2601526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E94A6865-518A-7BBB-09DC-4E4646EBEA92}"/>
                </a:ext>
              </a:extLst>
            </p:cNvPr>
            <p:cNvGrpSpPr/>
            <p:nvPr/>
          </p:nvGrpSpPr>
          <p:grpSpPr>
            <a:xfrm>
              <a:off x="1664946" y="529469"/>
              <a:ext cx="1574098" cy="2601526"/>
              <a:chOff x="2779054" y="569708"/>
              <a:chExt cx="1574098" cy="2601526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A606C995-6B4F-0FEB-9F53-50AF60AB6B7F}"/>
                  </a:ext>
                </a:extLst>
              </p:cNvPr>
              <p:cNvGrpSpPr/>
              <p:nvPr/>
            </p:nvGrpSpPr>
            <p:grpSpPr>
              <a:xfrm>
                <a:off x="2779054" y="569708"/>
                <a:ext cx="1574098" cy="2601526"/>
                <a:chOff x="462470" y="223730"/>
                <a:chExt cx="1574098" cy="2601526"/>
              </a:xfrm>
            </p:grpSpPr>
            <p:sp>
              <p:nvSpPr>
                <p:cNvPr id="31" name="Rectangle: Rounded Corners 30">
                  <a:extLst>
                    <a:ext uri="{FF2B5EF4-FFF2-40B4-BE49-F238E27FC236}">
                      <a16:creationId xmlns:a16="http://schemas.microsoft.com/office/drawing/2014/main" id="{C1F3BA28-7677-A01F-FCA2-25444E8B1AC4}"/>
                    </a:ext>
                  </a:extLst>
                </p:cNvPr>
                <p:cNvSpPr/>
                <p:nvPr/>
              </p:nvSpPr>
              <p:spPr>
                <a:xfrm>
                  <a:off x="462470" y="1112946"/>
                  <a:ext cx="1574098" cy="1712310"/>
                </a:xfrm>
                <a:prstGeom prst="roundRect">
                  <a:avLst/>
                </a:prstGeom>
                <a:solidFill>
                  <a:srgbClr val="47A26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7F29D46F-ED9C-E0F5-45DC-38FA07393F12}"/>
                    </a:ext>
                  </a:extLst>
                </p:cNvPr>
                <p:cNvGrpSpPr/>
                <p:nvPr/>
              </p:nvGrpSpPr>
              <p:grpSpPr>
                <a:xfrm>
                  <a:off x="638105" y="223730"/>
                  <a:ext cx="1222829" cy="1222829"/>
                  <a:chOff x="638174" y="223730"/>
                  <a:chExt cx="1222829" cy="1222829"/>
                </a:xfrm>
              </p:grpSpPr>
              <p:sp>
                <p:nvSpPr>
                  <p:cNvPr id="33" name="Oval 32">
                    <a:extLst>
                      <a:ext uri="{FF2B5EF4-FFF2-40B4-BE49-F238E27FC236}">
                        <a16:creationId xmlns:a16="http://schemas.microsoft.com/office/drawing/2014/main" id="{BD4F6B7D-9CD1-9DE1-BD64-7CBF27139D81}"/>
                      </a:ext>
                    </a:extLst>
                  </p:cNvPr>
                  <p:cNvSpPr/>
                  <p:nvPr/>
                </p:nvSpPr>
                <p:spPr>
                  <a:xfrm>
                    <a:off x="638174" y="223730"/>
                    <a:ext cx="1222829" cy="1222829"/>
                  </a:xfrm>
                  <a:prstGeom prst="ellipse">
                    <a:avLst/>
                  </a:prstGeom>
                  <a:solidFill>
                    <a:srgbClr val="47A26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vi-VN"/>
                  </a:p>
                </p:txBody>
              </p:sp>
              <p:sp>
                <p:nvSpPr>
                  <p:cNvPr id="34" name="Oval 33">
                    <a:extLst>
                      <a:ext uri="{FF2B5EF4-FFF2-40B4-BE49-F238E27FC236}">
                        <a16:creationId xmlns:a16="http://schemas.microsoft.com/office/drawing/2014/main" id="{371E75B8-404B-5B63-A954-62632260CC2F}"/>
                      </a:ext>
                    </a:extLst>
                  </p:cNvPr>
                  <p:cNvSpPr/>
                  <p:nvPr/>
                </p:nvSpPr>
                <p:spPr>
                  <a:xfrm>
                    <a:off x="743570" y="329126"/>
                    <a:ext cx="1012037" cy="1012037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vi-VN"/>
                  </a:p>
                </p:txBody>
              </p: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C82CD0FA-0DA8-3D05-1456-3349F5C3CCF9}"/>
                      </a:ext>
                    </a:extLst>
                  </p:cNvPr>
                  <p:cNvSpPr txBox="1"/>
                  <p:nvPr/>
                </p:nvSpPr>
                <p:spPr>
                  <a:xfrm>
                    <a:off x="829938" y="270728"/>
                    <a:ext cx="839297" cy="101566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6000" b="1" dirty="0">
                        <a:solidFill>
                          <a:srgbClr val="47A264"/>
                        </a:solidFill>
                        <a:latin typeface="Roboto" pitchFamily="2" charset="0"/>
                        <a:ea typeface="Roboto" pitchFamily="2" charset="0"/>
                      </a:rPr>
                      <a:t>S</a:t>
                    </a:r>
                    <a:endParaRPr lang="vi-VN" sz="6000" b="1" dirty="0">
                      <a:solidFill>
                        <a:srgbClr val="47A264"/>
                      </a:solidFill>
                      <a:latin typeface="Roboto" pitchFamily="2" charset="0"/>
                      <a:ea typeface="Roboto" pitchFamily="2" charset="0"/>
                    </a:endParaRPr>
                  </a:p>
                </p:txBody>
              </p:sp>
            </p:grpSp>
          </p:grpSp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D8BD9087-2C43-8206-D7C2-A20BDFFCF7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harpenSoften amount="5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85641" y="1860629"/>
                <a:ext cx="712279" cy="712279"/>
              </a:xfrm>
              <a:prstGeom prst="rect">
                <a:avLst/>
              </a:prstGeom>
            </p:spPr>
          </p:pic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D3BC670-CA07-2233-AAA8-9FDC82AAA257}"/>
                </a:ext>
              </a:extLst>
            </p:cNvPr>
            <p:cNvSpPr txBox="1"/>
            <p:nvPr/>
          </p:nvSpPr>
          <p:spPr>
            <a:xfrm>
              <a:off x="1696829" y="2550414"/>
              <a:ext cx="14616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STRENGTHS</a:t>
              </a:r>
              <a:endParaRPr lang="vi-VN" sz="14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E7E7C43-22D3-FD03-B972-5ECDD42FE126}"/>
              </a:ext>
            </a:extLst>
          </p:cNvPr>
          <p:cNvGrpSpPr/>
          <p:nvPr/>
        </p:nvGrpSpPr>
        <p:grpSpPr>
          <a:xfrm>
            <a:off x="10411341" y="3926338"/>
            <a:ext cx="1603420" cy="2582772"/>
            <a:chOff x="7170703" y="3320407"/>
            <a:chExt cx="1574098" cy="2535541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F6F759CB-0E9E-21EC-3827-7ED549C79BE7}"/>
                </a:ext>
              </a:extLst>
            </p:cNvPr>
            <p:cNvGrpSpPr/>
            <p:nvPr/>
          </p:nvGrpSpPr>
          <p:grpSpPr>
            <a:xfrm>
              <a:off x="7170703" y="3320407"/>
              <a:ext cx="1574098" cy="2535541"/>
              <a:chOff x="4469285" y="601240"/>
              <a:chExt cx="1574098" cy="2535541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C18B037A-127F-576D-AC6E-5FB9D5FC2D89}"/>
                  </a:ext>
                </a:extLst>
              </p:cNvPr>
              <p:cNvGrpSpPr/>
              <p:nvPr/>
            </p:nvGrpSpPr>
            <p:grpSpPr>
              <a:xfrm>
                <a:off x="4469285" y="601240"/>
                <a:ext cx="1574098" cy="2535541"/>
                <a:chOff x="462470" y="223730"/>
                <a:chExt cx="1574098" cy="2535541"/>
              </a:xfrm>
            </p:grpSpPr>
            <p:sp>
              <p:nvSpPr>
                <p:cNvPr id="41" name="Rectangle: Rounded Corners 40">
                  <a:extLst>
                    <a:ext uri="{FF2B5EF4-FFF2-40B4-BE49-F238E27FC236}">
                      <a16:creationId xmlns:a16="http://schemas.microsoft.com/office/drawing/2014/main" id="{8FB1AFF3-E3EB-C42F-2448-2485090F7779}"/>
                    </a:ext>
                  </a:extLst>
                </p:cNvPr>
                <p:cNvSpPr/>
                <p:nvPr/>
              </p:nvSpPr>
              <p:spPr>
                <a:xfrm>
                  <a:off x="462470" y="1112945"/>
                  <a:ext cx="1574098" cy="1646326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 dirty="0"/>
                </a:p>
              </p:txBody>
            </p:sp>
            <p:grpSp>
              <p:nvGrpSpPr>
                <p:cNvPr id="42" name="Group 41">
                  <a:extLst>
                    <a:ext uri="{FF2B5EF4-FFF2-40B4-BE49-F238E27FC236}">
                      <a16:creationId xmlns:a16="http://schemas.microsoft.com/office/drawing/2014/main" id="{38F4ADD0-9A70-3D7D-01D8-CC7ED8C710BD}"/>
                    </a:ext>
                  </a:extLst>
                </p:cNvPr>
                <p:cNvGrpSpPr/>
                <p:nvPr/>
              </p:nvGrpSpPr>
              <p:grpSpPr>
                <a:xfrm>
                  <a:off x="638105" y="223730"/>
                  <a:ext cx="1222829" cy="1222829"/>
                  <a:chOff x="638174" y="223730"/>
                  <a:chExt cx="1222829" cy="1222829"/>
                </a:xfrm>
              </p:grpSpPr>
              <p:sp>
                <p:nvSpPr>
                  <p:cNvPr id="43" name="Oval 42">
                    <a:extLst>
                      <a:ext uri="{FF2B5EF4-FFF2-40B4-BE49-F238E27FC236}">
                        <a16:creationId xmlns:a16="http://schemas.microsoft.com/office/drawing/2014/main" id="{CD89F929-55D6-033B-E5BC-BFA193168A1F}"/>
                      </a:ext>
                    </a:extLst>
                  </p:cNvPr>
                  <p:cNvSpPr/>
                  <p:nvPr/>
                </p:nvSpPr>
                <p:spPr>
                  <a:xfrm>
                    <a:off x="638174" y="223730"/>
                    <a:ext cx="1222829" cy="1222829"/>
                  </a:xfrm>
                  <a:prstGeom prst="ellipse">
                    <a:avLst/>
                  </a:prstGeom>
                  <a:solidFill>
                    <a:srgbClr val="0070C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vi-VN"/>
                  </a:p>
                </p:txBody>
              </p:sp>
              <p:sp>
                <p:nvSpPr>
                  <p:cNvPr id="44" name="Oval 43">
                    <a:extLst>
                      <a:ext uri="{FF2B5EF4-FFF2-40B4-BE49-F238E27FC236}">
                        <a16:creationId xmlns:a16="http://schemas.microsoft.com/office/drawing/2014/main" id="{7D639D5A-8E7B-0AAC-15A3-24F8B6E16FB3}"/>
                      </a:ext>
                    </a:extLst>
                  </p:cNvPr>
                  <p:cNvSpPr/>
                  <p:nvPr/>
                </p:nvSpPr>
                <p:spPr>
                  <a:xfrm>
                    <a:off x="743570" y="329126"/>
                    <a:ext cx="1012037" cy="1012037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vi-VN"/>
                  </a:p>
                </p:txBody>
              </p:sp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2082F41C-6F12-FD2B-8458-64687AE9CB8D}"/>
                      </a:ext>
                    </a:extLst>
                  </p:cNvPr>
                  <p:cNvSpPr txBox="1"/>
                  <p:nvPr/>
                </p:nvSpPr>
                <p:spPr>
                  <a:xfrm>
                    <a:off x="829870" y="343505"/>
                    <a:ext cx="839297" cy="101566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6000" b="1" dirty="0">
                        <a:solidFill>
                          <a:srgbClr val="0070C0"/>
                        </a:solidFill>
                        <a:latin typeface="Roboto" pitchFamily="2" charset="0"/>
                        <a:ea typeface="Roboto" pitchFamily="2" charset="0"/>
                      </a:rPr>
                      <a:t>O</a:t>
                    </a:r>
                    <a:endParaRPr lang="vi-VN" sz="6000" b="1" dirty="0">
                      <a:solidFill>
                        <a:srgbClr val="0070C0"/>
                      </a:solidFill>
                      <a:latin typeface="Roboto" pitchFamily="2" charset="0"/>
                      <a:ea typeface="Roboto" pitchFamily="2" charset="0"/>
                    </a:endParaRPr>
                  </a:p>
                </p:txBody>
              </p:sp>
            </p:grpSp>
          </p:grp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4A13EC59-050C-2A8D-D169-9A66C93205BC}"/>
                  </a:ext>
                </a:extLst>
              </p:cNvPr>
              <p:cNvSpPr txBox="1"/>
              <p:nvPr/>
            </p:nvSpPr>
            <p:spPr>
              <a:xfrm>
                <a:off x="4469285" y="2716230"/>
                <a:ext cx="157409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OPPORTUNITIES</a:t>
                </a:r>
                <a:endParaRPr lang="vi-VN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pic>
          <p:nvPicPr>
            <p:cNvPr id="38" name="Picture 37" descr="A hand and keys on a black background&#10;&#10;AI-generated content may be incorrect.">
              <a:extLst>
                <a:ext uri="{FF2B5EF4-FFF2-40B4-BE49-F238E27FC236}">
                  <a16:creationId xmlns:a16="http://schemas.microsoft.com/office/drawing/2014/main" id="{FDE2CB0C-585E-82D7-F072-33494E90F1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82935" y="4612192"/>
              <a:ext cx="794397" cy="794397"/>
            </a:xfrm>
            <a:prstGeom prst="rect">
              <a:avLst/>
            </a:prstGeom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913DF90-D00C-74E7-94AE-D11D1E91629B}"/>
              </a:ext>
            </a:extLst>
          </p:cNvPr>
          <p:cNvGrpSpPr/>
          <p:nvPr/>
        </p:nvGrpSpPr>
        <p:grpSpPr>
          <a:xfrm>
            <a:off x="214826" y="4093382"/>
            <a:ext cx="1424026" cy="2352437"/>
            <a:chOff x="274397" y="4205070"/>
            <a:chExt cx="1574098" cy="2600351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B2706C65-5E6D-070A-C81D-1AD5BB40FBEB}"/>
                </a:ext>
              </a:extLst>
            </p:cNvPr>
            <p:cNvGrpSpPr/>
            <p:nvPr/>
          </p:nvGrpSpPr>
          <p:grpSpPr>
            <a:xfrm>
              <a:off x="274397" y="4205070"/>
              <a:ext cx="1574098" cy="2600351"/>
              <a:chOff x="1664946" y="529469"/>
              <a:chExt cx="1574098" cy="2600351"/>
            </a:xfrm>
          </p:grpSpPr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3770D8E5-AFE5-1B1A-EDEC-A2B1E05256B7}"/>
                  </a:ext>
                </a:extLst>
              </p:cNvPr>
              <p:cNvGrpSpPr/>
              <p:nvPr/>
            </p:nvGrpSpPr>
            <p:grpSpPr>
              <a:xfrm>
                <a:off x="1664946" y="529469"/>
                <a:ext cx="1574098" cy="2600351"/>
                <a:chOff x="462470" y="223730"/>
                <a:chExt cx="1574098" cy="2600351"/>
              </a:xfrm>
            </p:grpSpPr>
            <p:sp>
              <p:nvSpPr>
                <p:cNvPr id="51" name="Rectangle: Rounded Corners 50">
                  <a:extLst>
                    <a:ext uri="{FF2B5EF4-FFF2-40B4-BE49-F238E27FC236}">
                      <a16:creationId xmlns:a16="http://schemas.microsoft.com/office/drawing/2014/main" id="{9ADE70D6-5AC9-C174-5A1F-C63819F2D334}"/>
                    </a:ext>
                  </a:extLst>
                </p:cNvPr>
                <p:cNvSpPr/>
                <p:nvPr/>
              </p:nvSpPr>
              <p:spPr>
                <a:xfrm>
                  <a:off x="462470" y="1112944"/>
                  <a:ext cx="1574098" cy="1711137"/>
                </a:xfrm>
                <a:prstGeom prst="roundRect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vi-VN"/>
                </a:p>
              </p:txBody>
            </p:sp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3F8E0E1A-D686-2DCF-7C3F-39747ED646D8}"/>
                    </a:ext>
                  </a:extLst>
                </p:cNvPr>
                <p:cNvGrpSpPr/>
                <p:nvPr/>
              </p:nvGrpSpPr>
              <p:grpSpPr>
                <a:xfrm>
                  <a:off x="638105" y="223730"/>
                  <a:ext cx="1222829" cy="1222829"/>
                  <a:chOff x="638174" y="223730"/>
                  <a:chExt cx="1222829" cy="1222829"/>
                </a:xfrm>
              </p:grpSpPr>
              <p:sp>
                <p:nvSpPr>
                  <p:cNvPr id="53" name="Oval 52">
                    <a:extLst>
                      <a:ext uri="{FF2B5EF4-FFF2-40B4-BE49-F238E27FC236}">
                        <a16:creationId xmlns:a16="http://schemas.microsoft.com/office/drawing/2014/main" id="{D5CCB6C2-AB04-C824-6097-B7BA1C070A2D}"/>
                      </a:ext>
                    </a:extLst>
                  </p:cNvPr>
                  <p:cNvSpPr/>
                  <p:nvPr/>
                </p:nvSpPr>
                <p:spPr>
                  <a:xfrm>
                    <a:off x="638174" y="223730"/>
                    <a:ext cx="1222829" cy="1222829"/>
                  </a:xfrm>
                  <a:prstGeom prst="ellipse">
                    <a:avLst/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vi-VN"/>
                  </a:p>
                </p:txBody>
              </p:sp>
              <p:sp>
                <p:nvSpPr>
                  <p:cNvPr id="54" name="Oval 53">
                    <a:extLst>
                      <a:ext uri="{FF2B5EF4-FFF2-40B4-BE49-F238E27FC236}">
                        <a16:creationId xmlns:a16="http://schemas.microsoft.com/office/drawing/2014/main" id="{6737C286-8907-3FE2-90EC-A07F7694F261}"/>
                      </a:ext>
                    </a:extLst>
                  </p:cNvPr>
                  <p:cNvSpPr/>
                  <p:nvPr/>
                </p:nvSpPr>
                <p:spPr>
                  <a:xfrm>
                    <a:off x="743570" y="329126"/>
                    <a:ext cx="1012037" cy="1012037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vi-VN"/>
                  </a:p>
                </p:txBody>
              </p:sp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3AE0B7E6-A373-3CEF-429A-8D492484AE9B}"/>
                      </a:ext>
                    </a:extLst>
                  </p:cNvPr>
                  <p:cNvSpPr txBox="1"/>
                  <p:nvPr/>
                </p:nvSpPr>
                <p:spPr>
                  <a:xfrm>
                    <a:off x="832532" y="283914"/>
                    <a:ext cx="839296" cy="112270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6000" b="1" dirty="0">
                        <a:solidFill>
                          <a:srgbClr val="EFB011"/>
                        </a:solidFill>
                        <a:latin typeface="Roboto" pitchFamily="2" charset="0"/>
                        <a:ea typeface="Roboto" pitchFamily="2" charset="0"/>
                      </a:rPr>
                      <a:t>T</a:t>
                    </a:r>
                    <a:endParaRPr lang="vi-VN" sz="6000" b="1" dirty="0">
                      <a:solidFill>
                        <a:srgbClr val="EFB011"/>
                      </a:solidFill>
                      <a:latin typeface="Roboto" pitchFamily="2" charset="0"/>
                      <a:ea typeface="Roboto" pitchFamily="2" charset="0"/>
                    </a:endParaRPr>
                  </a:p>
                </p:txBody>
              </p:sp>
            </p:grpSp>
          </p:grp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E019849F-8510-25ED-8AD8-C98FB0F2B4C1}"/>
                  </a:ext>
                </a:extLst>
              </p:cNvPr>
              <p:cNvSpPr txBox="1"/>
              <p:nvPr/>
            </p:nvSpPr>
            <p:spPr>
              <a:xfrm>
                <a:off x="1721080" y="2601568"/>
                <a:ext cx="146168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  <a:latin typeface="Roboto" pitchFamily="2" charset="0"/>
                    <a:ea typeface="Roboto" pitchFamily="2" charset="0"/>
                  </a:rPr>
                  <a:t>THREATS</a:t>
                </a:r>
                <a:endParaRPr lang="vi-VN" sz="1400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endParaRPr>
              </a:p>
            </p:txBody>
          </p:sp>
        </p:grpSp>
        <p:pic>
          <p:nvPicPr>
            <p:cNvPr id="48" name="Picture 47" descr="A computer with a triangle on the screen&#10;&#10;AI-generated content may be incorrect.">
              <a:extLst>
                <a:ext uri="{FF2B5EF4-FFF2-40B4-BE49-F238E27FC236}">
                  <a16:creationId xmlns:a16="http://schemas.microsoft.com/office/drawing/2014/main" id="{81DA7972-ED0D-4E03-C937-91305CE790A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825" y="5538714"/>
              <a:ext cx="743780" cy="743780"/>
            </a:xfrm>
            <a:prstGeom prst="rect">
              <a:avLst/>
            </a:prstGeom>
          </p:spPr>
        </p:pic>
      </p:grpSp>
      <p:pic>
        <p:nvPicPr>
          <p:cNvPr id="66" name="Picture 65">
            <a:extLst>
              <a:ext uri="{FF2B5EF4-FFF2-40B4-BE49-F238E27FC236}">
                <a16:creationId xmlns:a16="http://schemas.microsoft.com/office/drawing/2014/main" id="{F11AD5FE-5A84-3A80-45B1-DBB932CDE2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46369" y="2224915"/>
            <a:ext cx="3904197" cy="2255654"/>
          </a:xfrm>
          <a:prstGeom prst="rect">
            <a:avLst/>
          </a:prstGeom>
        </p:spPr>
      </p:pic>
      <p:grpSp>
        <p:nvGrpSpPr>
          <p:cNvPr id="74" name="Group 73">
            <a:extLst>
              <a:ext uri="{FF2B5EF4-FFF2-40B4-BE49-F238E27FC236}">
                <a16:creationId xmlns:a16="http://schemas.microsoft.com/office/drawing/2014/main" id="{4D16ED3C-0179-32D5-F17A-AEE2B8DE4298}"/>
              </a:ext>
            </a:extLst>
          </p:cNvPr>
          <p:cNvGrpSpPr/>
          <p:nvPr/>
        </p:nvGrpSpPr>
        <p:grpSpPr>
          <a:xfrm>
            <a:off x="4748782" y="3078722"/>
            <a:ext cx="2499370" cy="1753395"/>
            <a:chOff x="4856263" y="3065745"/>
            <a:chExt cx="2499370" cy="1753395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D4B43C8-2092-67DD-15ED-C1B371F00766}"/>
                </a:ext>
              </a:extLst>
            </p:cNvPr>
            <p:cNvSpPr txBox="1"/>
            <p:nvPr/>
          </p:nvSpPr>
          <p:spPr>
            <a:xfrm rot="20620293">
              <a:off x="4856263" y="3495701"/>
              <a:ext cx="860079" cy="132343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8000" b="1" dirty="0">
                  <a:gradFill>
                    <a:gsLst>
                      <a:gs pos="23000">
                        <a:srgbClr val="F3B801"/>
                      </a:gs>
                      <a:gs pos="100000">
                        <a:srgbClr val="FFFF00"/>
                      </a:gs>
                    </a:gsLst>
                    <a:lin ang="5400000" scaled="1"/>
                  </a:gradFill>
                  <a:latin typeface="Roboto" pitchFamily="2" charset="0"/>
                  <a:ea typeface="Roboto" pitchFamily="2" charset="0"/>
                </a:rPr>
                <a:t>S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8766A723-7672-B21E-6703-D41E5CA800AD}"/>
                </a:ext>
              </a:extLst>
            </p:cNvPr>
            <p:cNvSpPr txBox="1"/>
            <p:nvPr/>
          </p:nvSpPr>
          <p:spPr>
            <a:xfrm>
              <a:off x="5665766" y="3065745"/>
              <a:ext cx="860079" cy="16312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0000" b="1" dirty="0">
                  <a:gradFill>
                    <a:gsLst>
                      <a:gs pos="23000">
                        <a:srgbClr val="F3B801"/>
                      </a:gs>
                      <a:gs pos="100000">
                        <a:srgbClr val="FFFF00"/>
                      </a:gs>
                    </a:gsLst>
                    <a:lin ang="5400000" scaled="1"/>
                  </a:gradFill>
                  <a:latin typeface="Roboto" pitchFamily="2" charset="0"/>
                  <a:ea typeface="Roboto" pitchFamily="2" charset="0"/>
                </a:rPr>
                <a:t>i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FDA5C41-35B1-D107-9E8E-85E613377042}"/>
                </a:ext>
              </a:extLst>
            </p:cNvPr>
            <p:cNvSpPr txBox="1"/>
            <p:nvPr/>
          </p:nvSpPr>
          <p:spPr>
            <a:xfrm rot="847018">
              <a:off x="6495554" y="3459377"/>
              <a:ext cx="860079" cy="132343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8000" b="1" dirty="0">
                  <a:gradFill>
                    <a:gsLst>
                      <a:gs pos="23000">
                        <a:srgbClr val="F3B801"/>
                      </a:gs>
                      <a:gs pos="100000">
                        <a:srgbClr val="FFFF00"/>
                      </a:gs>
                    </a:gsLst>
                    <a:lin ang="5400000" scaled="1"/>
                  </a:gradFill>
                  <a:latin typeface="Roboto" pitchFamily="2" charset="0"/>
                  <a:ea typeface="Roboto" pitchFamily="2" charset="0"/>
                </a:rPr>
                <a:t>C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E8B1417-6EB7-C449-332E-0A8EAE75745A}"/>
              </a:ext>
            </a:extLst>
          </p:cNvPr>
          <p:cNvGrpSpPr/>
          <p:nvPr/>
        </p:nvGrpSpPr>
        <p:grpSpPr>
          <a:xfrm>
            <a:off x="2164998" y="677032"/>
            <a:ext cx="3929509" cy="307778"/>
            <a:chOff x="8120959" y="1210678"/>
            <a:chExt cx="3929509" cy="307778"/>
          </a:xfrm>
        </p:grpSpPr>
        <p:pic>
          <p:nvPicPr>
            <p:cNvPr id="76" name="Graphic 75" descr="Completed with solid fill">
              <a:extLst>
                <a:ext uri="{FF2B5EF4-FFF2-40B4-BE49-F238E27FC236}">
                  <a16:creationId xmlns:a16="http://schemas.microsoft.com/office/drawing/2014/main" id="{274D7600-5A14-768C-FFC5-6317FAD7F4C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120959" y="1210678"/>
              <a:ext cx="307778" cy="307778"/>
            </a:xfrm>
            <a:prstGeom prst="rect">
              <a:avLst/>
            </a:prstGeom>
          </p:spPr>
        </p:pic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03056332-65B9-A6C2-D833-9E4DC58F6194}"/>
                </a:ext>
              </a:extLst>
            </p:cNvPr>
            <p:cNvSpPr txBox="1"/>
            <p:nvPr/>
          </p:nvSpPr>
          <p:spPr>
            <a:xfrm>
              <a:off x="8428737" y="1226068"/>
              <a:ext cx="36217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Chuẩn quốc tế ETSI/eIDAS.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2DC0F7FC-C4BE-9FEF-FD04-3DF66682E538}"/>
              </a:ext>
            </a:extLst>
          </p:cNvPr>
          <p:cNvGrpSpPr/>
          <p:nvPr/>
        </p:nvGrpSpPr>
        <p:grpSpPr>
          <a:xfrm>
            <a:off x="2164998" y="1003191"/>
            <a:ext cx="3929509" cy="477055"/>
            <a:chOff x="8120959" y="1210678"/>
            <a:chExt cx="3929509" cy="477055"/>
          </a:xfrm>
        </p:grpSpPr>
        <p:pic>
          <p:nvPicPr>
            <p:cNvPr id="79" name="Graphic 78" descr="Completed with solid fill">
              <a:extLst>
                <a:ext uri="{FF2B5EF4-FFF2-40B4-BE49-F238E27FC236}">
                  <a16:creationId xmlns:a16="http://schemas.microsoft.com/office/drawing/2014/main" id="{CF673FD1-188B-ABE6-3CDB-DFB0C501B83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120959" y="1210678"/>
              <a:ext cx="307778" cy="307778"/>
            </a:xfrm>
            <a:prstGeom prst="rect">
              <a:avLst/>
            </a:prstGeom>
          </p:spPr>
        </p:pic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35FE5816-D9CC-A0CE-785D-6B21A95CF0ED}"/>
                </a:ext>
              </a:extLst>
            </p:cNvPr>
            <p:cNvSpPr txBox="1"/>
            <p:nvPr/>
          </p:nvSpPr>
          <p:spPr>
            <a:xfrm>
              <a:off x="8428737" y="1226068"/>
              <a:ext cx="36217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UX mượt (FaceID/TouchID/SPC, onboarding VNeID). 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ECC657E4-66F3-0A87-A405-A463ABB1B8C0}"/>
              </a:ext>
            </a:extLst>
          </p:cNvPr>
          <p:cNvGrpSpPr/>
          <p:nvPr/>
        </p:nvGrpSpPr>
        <p:grpSpPr>
          <a:xfrm>
            <a:off x="2164998" y="1498627"/>
            <a:ext cx="3929509" cy="307778"/>
            <a:chOff x="8120959" y="1210678"/>
            <a:chExt cx="3929509" cy="307778"/>
          </a:xfrm>
        </p:grpSpPr>
        <p:pic>
          <p:nvPicPr>
            <p:cNvPr id="82" name="Graphic 81" descr="Completed with solid fill">
              <a:extLst>
                <a:ext uri="{FF2B5EF4-FFF2-40B4-BE49-F238E27FC236}">
                  <a16:creationId xmlns:a16="http://schemas.microsoft.com/office/drawing/2014/main" id="{33C5C4E8-D820-374D-3C4D-ECB283BC891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120959" y="1210678"/>
              <a:ext cx="307778" cy="307778"/>
            </a:xfrm>
            <a:prstGeom prst="rect">
              <a:avLst/>
            </a:prstGeom>
          </p:spPr>
        </p:pic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B51EC2A2-8B82-84A0-E064-F8EC7A1C9BF3}"/>
                </a:ext>
              </a:extLst>
            </p:cNvPr>
            <p:cNvSpPr txBox="1"/>
            <p:nvPr/>
          </p:nvSpPr>
          <p:spPr>
            <a:xfrm>
              <a:off x="8428737" y="1226068"/>
              <a:ext cx="36217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Chi phí thấp. 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5DD4B7EF-24F0-9899-7B69-90DB1A752EE4}"/>
              </a:ext>
            </a:extLst>
          </p:cNvPr>
          <p:cNvGrpSpPr/>
          <p:nvPr/>
        </p:nvGrpSpPr>
        <p:grpSpPr>
          <a:xfrm>
            <a:off x="2164998" y="1824787"/>
            <a:ext cx="3929509" cy="307778"/>
            <a:chOff x="8120959" y="1210678"/>
            <a:chExt cx="3929509" cy="307778"/>
          </a:xfrm>
        </p:grpSpPr>
        <p:pic>
          <p:nvPicPr>
            <p:cNvPr id="85" name="Graphic 84" descr="Completed with solid fill">
              <a:extLst>
                <a:ext uri="{FF2B5EF4-FFF2-40B4-BE49-F238E27FC236}">
                  <a16:creationId xmlns:a16="http://schemas.microsoft.com/office/drawing/2014/main" id="{7593370A-3C0C-C93F-6A64-7C7A17AFC77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120959" y="1210678"/>
              <a:ext cx="307778" cy="307778"/>
            </a:xfrm>
            <a:prstGeom prst="rect">
              <a:avLst/>
            </a:prstGeom>
          </p:spPr>
        </p:pic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2385648D-5A48-F021-939C-5C845311F1FC}"/>
                </a:ext>
              </a:extLst>
            </p:cNvPr>
            <p:cNvSpPr txBox="1"/>
            <p:nvPr/>
          </p:nvSpPr>
          <p:spPr>
            <a:xfrm>
              <a:off x="8428737" y="1226068"/>
              <a:ext cx="36217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Multi-CA, tránh lock-in. 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3D3FDFF1-F3CC-2AD9-E041-EADA93604723}"/>
              </a:ext>
            </a:extLst>
          </p:cNvPr>
          <p:cNvGrpSpPr/>
          <p:nvPr/>
        </p:nvGrpSpPr>
        <p:grpSpPr>
          <a:xfrm>
            <a:off x="6682012" y="828719"/>
            <a:ext cx="3929509" cy="307778"/>
            <a:chOff x="8120959" y="1210678"/>
            <a:chExt cx="3929509" cy="307778"/>
          </a:xfrm>
        </p:grpSpPr>
        <p:pic>
          <p:nvPicPr>
            <p:cNvPr id="88" name="Graphic 87" descr="Completed with solid fill">
              <a:extLst>
                <a:ext uri="{FF2B5EF4-FFF2-40B4-BE49-F238E27FC236}">
                  <a16:creationId xmlns:a16="http://schemas.microsoft.com/office/drawing/2014/main" id="{A15BE157-6F43-F8D1-A92D-5F7B83F5E5E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120959" y="1210678"/>
              <a:ext cx="307778" cy="307778"/>
            </a:xfrm>
            <a:prstGeom prst="rect">
              <a:avLst/>
            </a:prstGeom>
          </p:spPr>
        </p:pic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F2B71B63-F690-75F7-53B4-1D88294F0B51}"/>
                </a:ext>
              </a:extLst>
            </p:cNvPr>
            <p:cNvSpPr txBox="1"/>
            <p:nvPr/>
          </p:nvSpPr>
          <p:spPr>
            <a:xfrm>
              <a:off x="8428737" y="1226068"/>
              <a:ext cx="36217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Phụ thuộc chính sách mở API VNeID.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073F4109-7838-2701-7BFD-D892FC793700}"/>
              </a:ext>
            </a:extLst>
          </p:cNvPr>
          <p:cNvGrpSpPr/>
          <p:nvPr/>
        </p:nvGrpSpPr>
        <p:grpSpPr>
          <a:xfrm>
            <a:off x="6682012" y="1248748"/>
            <a:ext cx="3929509" cy="307778"/>
            <a:chOff x="8120959" y="1210678"/>
            <a:chExt cx="3929509" cy="307778"/>
          </a:xfrm>
        </p:grpSpPr>
        <p:pic>
          <p:nvPicPr>
            <p:cNvPr id="91" name="Graphic 90" descr="Completed with solid fill">
              <a:extLst>
                <a:ext uri="{FF2B5EF4-FFF2-40B4-BE49-F238E27FC236}">
                  <a16:creationId xmlns:a16="http://schemas.microsoft.com/office/drawing/2014/main" id="{C65436A4-5F8E-8793-AC27-7685490D87E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120959" y="1210678"/>
              <a:ext cx="307778" cy="307778"/>
            </a:xfrm>
            <a:prstGeom prst="rect">
              <a:avLst/>
            </a:prstGeom>
          </p:spPr>
        </p:pic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DBCEE357-242A-42DC-46BD-ED02AD23E85E}"/>
                </a:ext>
              </a:extLst>
            </p:cNvPr>
            <p:cNvSpPr txBox="1"/>
            <p:nvPr/>
          </p:nvSpPr>
          <p:spPr>
            <a:xfrm>
              <a:off x="8428737" y="1226068"/>
              <a:ext cx="36217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Tích hợp nhiều CA cần đầu tư ban đầu. 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506AA852-5DF8-0614-091D-D04111FB2F8F}"/>
              </a:ext>
            </a:extLst>
          </p:cNvPr>
          <p:cNvGrpSpPr/>
          <p:nvPr/>
        </p:nvGrpSpPr>
        <p:grpSpPr>
          <a:xfrm>
            <a:off x="6682012" y="1668777"/>
            <a:ext cx="3929509" cy="307778"/>
            <a:chOff x="8120959" y="1210678"/>
            <a:chExt cx="3929509" cy="307778"/>
          </a:xfrm>
        </p:grpSpPr>
        <p:pic>
          <p:nvPicPr>
            <p:cNvPr id="94" name="Graphic 93" descr="Completed with solid fill">
              <a:extLst>
                <a:ext uri="{FF2B5EF4-FFF2-40B4-BE49-F238E27FC236}">
                  <a16:creationId xmlns:a16="http://schemas.microsoft.com/office/drawing/2014/main" id="{57F0981B-F82D-800D-E433-7567BC620D8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120959" y="1210678"/>
              <a:ext cx="307778" cy="307778"/>
            </a:xfrm>
            <a:prstGeom prst="rect">
              <a:avLst/>
            </a:prstGeom>
          </p:spPr>
        </p:pic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78945872-2073-A4BA-F4ED-94EEF86FD3E1}"/>
                </a:ext>
              </a:extLst>
            </p:cNvPr>
            <p:cNvSpPr txBox="1"/>
            <p:nvPr/>
          </p:nvSpPr>
          <p:spPr>
            <a:xfrm>
              <a:off x="8428737" y="1226068"/>
              <a:ext cx="36217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Rủi ro bảo mật WebView nếu không kiểm soát. 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1F6D2B4C-B07A-A96A-4077-D2A4660427A6}"/>
              </a:ext>
            </a:extLst>
          </p:cNvPr>
          <p:cNvGrpSpPr/>
          <p:nvPr/>
        </p:nvGrpSpPr>
        <p:grpSpPr>
          <a:xfrm>
            <a:off x="6590859" y="4967222"/>
            <a:ext cx="3929509" cy="307778"/>
            <a:chOff x="8282221" y="2917002"/>
            <a:chExt cx="3929509" cy="307778"/>
          </a:xfrm>
        </p:grpSpPr>
        <p:pic>
          <p:nvPicPr>
            <p:cNvPr id="109" name="Graphic 108" descr="Completed with solid fill">
              <a:extLst>
                <a:ext uri="{FF2B5EF4-FFF2-40B4-BE49-F238E27FC236}">
                  <a16:creationId xmlns:a16="http://schemas.microsoft.com/office/drawing/2014/main" id="{ECC3D661-679C-FFAB-D94C-8B0A57291B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282221" y="2917002"/>
              <a:ext cx="307778" cy="307778"/>
            </a:xfrm>
            <a:prstGeom prst="rect">
              <a:avLst/>
            </a:prstGeom>
          </p:spPr>
        </p:pic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BE0BF033-C2F4-E84C-BADF-86FFEB2274EF}"/>
                </a:ext>
              </a:extLst>
            </p:cNvPr>
            <p:cNvSpPr txBox="1"/>
            <p:nvPr/>
          </p:nvSpPr>
          <p:spPr>
            <a:xfrm>
              <a:off x="8589999" y="2932392"/>
              <a:ext cx="36217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Thị trường </a:t>
              </a:r>
              <a:r>
                <a:rPr lang="en-US" sz="1200" dirty="0" err="1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eSign</a:t>
              </a:r>
              <a:r>
                <a:rPr lang="en-US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/E-invoice Việt Nam tăng trưởng.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24A68FB0-445F-58A1-DCE1-F81F1CD6D2B9}"/>
              </a:ext>
            </a:extLst>
          </p:cNvPr>
          <p:cNvGrpSpPr/>
          <p:nvPr/>
        </p:nvGrpSpPr>
        <p:grpSpPr>
          <a:xfrm>
            <a:off x="6590859" y="5363454"/>
            <a:ext cx="3929509" cy="307778"/>
            <a:chOff x="8282221" y="2917002"/>
            <a:chExt cx="3929509" cy="307778"/>
          </a:xfrm>
        </p:grpSpPr>
        <p:pic>
          <p:nvPicPr>
            <p:cNvPr id="113" name="Graphic 112" descr="Completed with solid fill">
              <a:extLst>
                <a:ext uri="{FF2B5EF4-FFF2-40B4-BE49-F238E27FC236}">
                  <a16:creationId xmlns:a16="http://schemas.microsoft.com/office/drawing/2014/main" id="{9183F4C8-DAA2-6C06-7A8C-2C1AB53A3A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282221" y="2917002"/>
              <a:ext cx="307778" cy="307778"/>
            </a:xfrm>
            <a:prstGeom prst="rect">
              <a:avLst/>
            </a:prstGeom>
          </p:spPr>
        </p:pic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FF7BB322-05EE-7762-0795-4E1BC007E94B}"/>
                </a:ext>
              </a:extLst>
            </p:cNvPr>
            <p:cNvSpPr txBox="1"/>
            <p:nvPr/>
          </p:nvSpPr>
          <p:spPr>
            <a:xfrm>
              <a:off x="8589999" y="2932392"/>
              <a:ext cx="36217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Chính phủ thúc đẩy VNeID. 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31A475D1-4573-6FB4-D6AD-6427A94856A1}"/>
              </a:ext>
            </a:extLst>
          </p:cNvPr>
          <p:cNvGrpSpPr/>
          <p:nvPr/>
        </p:nvGrpSpPr>
        <p:grpSpPr>
          <a:xfrm>
            <a:off x="6590859" y="5759686"/>
            <a:ext cx="3929509" cy="307778"/>
            <a:chOff x="8282221" y="2917002"/>
            <a:chExt cx="3929509" cy="307778"/>
          </a:xfrm>
        </p:grpSpPr>
        <p:pic>
          <p:nvPicPr>
            <p:cNvPr id="116" name="Graphic 115" descr="Completed with solid fill">
              <a:extLst>
                <a:ext uri="{FF2B5EF4-FFF2-40B4-BE49-F238E27FC236}">
                  <a16:creationId xmlns:a16="http://schemas.microsoft.com/office/drawing/2014/main" id="{13B162E7-74CC-FCED-EAD3-60E6B2AB65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282221" y="2917002"/>
              <a:ext cx="307778" cy="307778"/>
            </a:xfrm>
            <a:prstGeom prst="rect">
              <a:avLst/>
            </a:prstGeom>
          </p:spPr>
        </p:pic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86C15998-07C1-B0B2-0E28-694D12138C61}"/>
                </a:ext>
              </a:extLst>
            </p:cNvPr>
            <p:cNvSpPr txBox="1"/>
            <p:nvPr/>
          </p:nvSpPr>
          <p:spPr>
            <a:xfrm>
              <a:off x="8589999" y="2932392"/>
              <a:ext cx="36217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Nhu cầu ký từ xa lớn trong ngân hàng/fintech. 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CD849F41-59F5-5CA3-C555-F9EE56537DF8}"/>
              </a:ext>
            </a:extLst>
          </p:cNvPr>
          <p:cNvGrpSpPr/>
          <p:nvPr/>
        </p:nvGrpSpPr>
        <p:grpSpPr>
          <a:xfrm>
            <a:off x="6590859" y="6155918"/>
            <a:ext cx="3929509" cy="307778"/>
            <a:chOff x="8282221" y="2917002"/>
            <a:chExt cx="3929509" cy="307778"/>
          </a:xfrm>
        </p:grpSpPr>
        <p:pic>
          <p:nvPicPr>
            <p:cNvPr id="119" name="Graphic 118" descr="Completed with solid fill">
              <a:extLst>
                <a:ext uri="{FF2B5EF4-FFF2-40B4-BE49-F238E27FC236}">
                  <a16:creationId xmlns:a16="http://schemas.microsoft.com/office/drawing/2014/main" id="{CF8ACC53-92CB-5C15-9081-5AEAFD061A1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282221" y="2917002"/>
              <a:ext cx="307778" cy="307778"/>
            </a:xfrm>
            <a:prstGeom prst="rect">
              <a:avLst/>
            </a:prstGeom>
          </p:spPr>
        </p:pic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0950F0AD-9870-E881-ACC3-8829EA9A08C0}"/>
                </a:ext>
              </a:extLst>
            </p:cNvPr>
            <p:cNvSpPr txBox="1"/>
            <p:nvPr/>
          </p:nvSpPr>
          <p:spPr>
            <a:xfrm>
              <a:off x="8589999" y="2932392"/>
              <a:ext cx="36217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Có thể mở rộng cross-border (ASEAN, EU eIDAS). </a:t>
              </a:r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536D495D-177E-4215-F958-9866B440D536}"/>
              </a:ext>
            </a:extLst>
          </p:cNvPr>
          <p:cNvGrpSpPr/>
          <p:nvPr/>
        </p:nvGrpSpPr>
        <p:grpSpPr>
          <a:xfrm>
            <a:off x="1865794" y="5009602"/>
            <a:ext cx="3929509" cy="307778"/>
            <a:chOff x="8282221" y="2917002"/>
            <a:chExt cx="3929509" cy="307778"/>
          </a:xfrm>
        </p:grpSpPr>
        <p:pic>
          <p:nvPicPr>
            <p:cNvPr id="134" name="Graphic 133" descr="Completed with solid fill">
              <a:extLst>
                <a:ext uri="{FF2B5EF4-FFF2-40B4-BE49-F238E27FC236}">
                  <a16:creationId xmlns:a16="http://schemas.microsoft.com/office/drawing/2014/main" id="{69D03E8F-50A0-DB98-7F9C-7C5DE358EB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8282221" y="2917002"/>
              <a:ext cx="307778" cy="307778"/>
            </a:xfrm>
            <a:prstGeom prst="rect">
              <a:avLst/>
            </a:prstGeom>
          </p:spPr>
        </p:pic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E037552A-450D-D3AF-B482-253E9D1D05B5}"/>
                </a:ext>
              </a:extLst>
            </p:cNvPr>
            <p:cNvSpPr txBox="1"/>
            <p:nvPr/>
          </p:nvSpPr>
          <p:spPr>
            <a:xfrm>
              <a:off x="8589999" y="2932392"/>
              <a:ext cx="36217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C06/RAR có thể thay đổi chính sách</a:t>
              </a:r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.</a:t>
              </a: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D692B2B1-101A-D4C3-EFE9-D55A0A73198B}"/>
              </a:ext>
            </a:extLst>
          </p:cNvPr>
          <p:cNvGrpSpPr/>
          <p:nvPr/>
        </p:nvGrpSpPr>
        <p:grpSpPr>
          <a:xfrm>
            <a:off x="1865794" y="5396556"/>
            <a:ext cx="3929509" cy="307778"/>
            <a:chOff x="8282221" y="2917002"/>
            <a:chExt cx="3929509" cy="307778"/>
          </a:xfrm>
        </p:grpSpPr>
        <p:pic>
          <p:nvPicPr>
            <p:cNvPr id="137" name="Graphic 136" descr="Completed with solid fill">
              <a:extLst>
                <a:ext uri="{FF2B5EF4-FFF2-40B4-BE49-F238E27FC236}">
                  <a16:creationId xmlns:a16="http://schemas.microsoft.com/office/drawing/2014/main" id="{C8D80572-95D2-D2BD-E9B2-63064C6C91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8282221" y="2917002"/>
              <a:ext cx="307778" cy="307778"/>
            </a:xfrm>
            <a:prstGeom prst="rect">
              <a:avLst/>
            </a:prstGeom>
          </p:spPr>
        </p:pic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56B9ED71-C2A9-05E0-F433-ECF3831AF7E8}"/>
                </a:ext>
              </a:extLst>
            </p:cNvPr>
            <p:cNvSpPr txBox="1"/>
            <p:nvPr/>
          </p:nvSpPr>
          <p:spPr>
            <a:xfrm>
              <a:off x="8589999" y="2932392"/>
              <a:ext cx="36217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Một số CA lớn muốn giữ khách bằng app riêng </a:t>
              </a:r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.</a:t>
              </a:r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14E635FB-1495-D5C4-4BFA-DA5B88E6E55A}"/>
              </a:ext>
            </a:extLst>
          </p:cNvPr>
          <p:cNvGrpSpPr/>
          <p:nvPr/>
        </p:nvGrpSpPr>
        <p:grpSpPr>
          <a:xfrm>
            <a:off x="1888639" y="5783510"/>
            <a:ext cx="3929509" cy="307778"/>
            <a:chOff x="8282221" y="2917002"/>
            <a:chExt cx="3929509" cy="307778"/>
          </a:xfrm>
        </p:grpSpPr>
        <p:pic>
          <p:nvPicPr>
            <p:cNvPr id="140" name="Graphic 139" descr="Completed with solid fill">
              <a:extLst>
                <a:ext uri="{FF2B5EF4-FFF2-40B4-BE49-F238E27FC236}">
                  <a16:creationId xmlns:a16="http://schemas.microsoft.com/office/drawing/2014/main" id="{94A2561A-E268-4C30-7703-8A22FA862EB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8282221" y="2917002"/>
              <a:ext cx="307778" cy="307778"/>
            </a:xfrm>
            <a:prstGeom prst="rect">
              <a:avLst/>
            </a:prstGeom>
          </p:spPr>
        </p:pic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60B6F3AE-0703-B5AE-A8AF-EA948DDB437E}"/>
                </a:ext>
              </a:extLst>
            </p:cNvPr>
            <p:cNvSpPr txBox="1"/>
            <p:nvPr/>
          </p:nvSpPr>
          <p:spPr>
            <a:xfrm>
              <a:off x="8589999" y="2932392"/>
              <a:ext cx="36217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Hạn chế hỗ trợ SPC/iOS Safari </a:t>
              </a:r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.</a:t>
              </a:r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0C1C0F43-4E47-A8BD-2C45-11C9F288EBAD}"/>
              </a:ext>
            </a:extLst>
          </p:cNvPr>
          <p:cNvGrpSpPr/>
          <p:nvPr/>
        </p:nvGrpSpPr>
        <p:grpSpPr>
          <a:xfrm>
            <a:off x="1888639" y="6186068"/>
            <a:ext cx="3929509" cy="307778"/>
            <a:chOff x="8282221" y="2917002"/>
            <a:chExt cx="3929509" cy="307778"/>
          </a:xfrm>
        </p:grpSpPr>
        <p:pic>
          <p:nvPicPr>
            <p:cNvPr id="143" name="Graphic 142" descr="Completed with solid fill">
              <a:extLst>
                <a:ext uri="{FF2B5EF4-FFF2-40B4-BE49-F238E27FC236}">
                  <a16:creationId xmlns:a16="http://schemas.microsoft.com/office/drawing/2014/main" id="{EA1F62FD-D2B4-D24B-5ED5-C69F9AE913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8282221" y="2917002"/>
              <a:ext cx="307778" cy="307778"/>
            </a:xfrm>
            <a:prstGeom prst="rect">
              <a:avLst/>
            </a:prstGeom>
          </p:spPr>
        </p:pic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9B7E64D1-CED1-EBFB-63A9-5F376D777805}"/>
                </a:ext>
              </a:extLst>
            </p:cNvPr>
            <p:cNvSpPr txBox="1"/>
            <p:nvPr/>
          </p:nvSpPr>
          <p:spPr>
            <a:xfrm>
              <a:off x="8589999" y="2932392"/>
              <a:ext cx="36217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Cạnh tranh từ BigTech (Adobe Sign, DocuSign)</a:t>
              </a:r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031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Oval 52">
            <a:extLst>
              <a:ext uri="{FF2B5EF4-FFF2-40B4-BE49-F238E27FC236}">
                <a16:creationId xmlns:a16="http://schemas.microsoft.com/office/drawing/2014/main" id="{2842835D-D953-D9AD-7973-9C13CD00A568}"/>
              </a:ext>
            </a:extLst>
          </p:cNvPr>
          <p:cNvSpPr/>
          <p:nvPr/>
        </p:nvSpPr>
        <p:spPr>
          <a:xfrm>
            <a:off x="8507855" y="394938"/>
            <a:ext cx="325924" cy="325924"/>
          </a:xfrm>
          <a:prstGeom prst="ellipse">
            <a:avLst/>
          </a:prstGeom>
          <a:solidFill>
            <a:srgbClr val="B4DE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7757F5A-CA98-8FD4-8B98-24A55460EA9D}"/>
              </a:ext>
            </a:extLst>
          </p:cNvPr>
          <p:cNvSpPr/>
          <p:nvPr/>
        </p:nvSpPr>
        <p:spPr>
          <a:xfrm>
            <a:off x="2261857" y="3091738"/>
            <a:ext cx="7161292" cy="3766262"/>
          </a:xfrm>
          <a:custGeom>
            <a:avLst/>
            <a:gdLst>
              <a:gd name="csX0" fmla="*/ 4169121 w 8338242"/>
              <a:gd name="csY0" fmla="*/ 0 h 4182701"/>
              <a:gd name="csX1" fmla="*/ 8338242 w 8338242"/>
              <a:gd name="csY1" fmla="*/ 4169121 h 4182701"/>
              <a:gd name="csX2" fmla="*/ 8337899 w 8338242"/>
              <a:gd name="csY2" fmla="*/ 4182701 h 4182701"/>
              <a:gd name="csX3" fmla="*/ 344 w 8338242"/>
              <a:gd name="csY3" fmla="*/ 4182701 h 4182701"/>
              <a:gd name="csX4" fmla="*/ 0 w 8338242"/>
              <a:gd name="csY4" fmla="*/ 4169121 h 4182701"/>
              <a:gd name="csX5" fmla="*/ 4169121 w 8338242"/>
              <a:gd name="csY5" fmla="*/ 0 h 41827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338242" h="4182701">
                <a:moveTo>
                  <a:pt x="4169121" y="0"/>
                </a:moveTo>
                <a:cubicBezTo>
                  <a:pt x="6471663" y="0"/>
                  <a:pt x="8338242" y="1866579"/>
                  <a:pt x="8338242" y="4169121"/>
                </a:cubicBezTo>
                <a:lnTo>
                  <a:pt x="8337899" y="4182701"/>
                </a:lnTo>
                <a:lnTo>
                  <a:pt x="344" y="4182701"/>
                </a:lnTo>
                <a:lnTo>
                  <a:pt x="0" y="4169121"/>
                </a:lnTo>
                <a:cubicBezTo>
                  <a:pt x="0" y="1866579"/>
                  <a:pt x="1866579" y="0"/>
                  <a:pt x="4169121" y="0"/>
                </a:cubicBezTo>
                <a:close/>
              </a:path>
            </a:pathLst>
          </a:custGeom>
          <a:solidFill>
            <a:srgbClr val="76C1FC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7A79D138-1B19-D392-E548-F610F93209C2}"/>
              </a:ext>
            </a:extLst>
          </p:cNvPr>
          <p:cNvSpPr/>
          <p:nvPr/>
        </p:nvSpPr>
        <p:spPr>
          <a:xfrm>
            <a:off x="1133968" y="2128719"/>
            <a:ext cx="9453257" cy="4729281"/>
          </a:xfrm>
          <a:custGeom>
            <a:avLst/>
            <a:gdLst>
              <a:gd name="csX0" fmla="*/ 4169121 w 8338242"/>
              <a:gd name="csY0" fmla="*/ 0 h 4182701"/>
              <a:gd name="csX1" fmla="*/ 8338242 w 8338242"/>
              <a:gd name="csY1" fmla="*/ 4169121 h 4182701"/>
              <a:gd name="csX2" fmla="*/ 8337899 w 8338242"/>
              <a:gd name="csY2" fmla="*/ 4182701 h 4182701"/>
              <a:gd name="csX3" fmla="*/ 344 w 8338242"/>
              <a:gd name="csY3" fmla="*/ 4182701 h 4182701"/>
              <a:gd name="csX4" fmla="*/ 0 w 8338242"/>
              <a:gd name="csY4" fmla="*/ 4169121 h 4182701"/>
              <a:gd name="csX5" fmla="*/ 4169121 w 8338242"/>
              <a:gd name="csY5" fmla="*/ 0 h 4182701"/>
              <a:gd name="csX0" fmla="*/ 4366333 w 8535454"/>
              <a:gd name="csY0" fmla="*/ 69082 h 4251783"/>
              <a:gd name="csX1" fmla="*/ 8535454 w 8535454"/>
              <a:gd name="csY1" fmla="*/ 4238203 h 4251783"/>
              <a:gd name="csX2" fmla="*/ 8535111 w 8535454"/>
              <a:gd name="csY2" fmla="*/ 4251783 h 4251783"/>
              <a:gd name="csX3" fmla="*/ 197556 w 8535454"/>
              <a:gd name="csY3" fmla="*/ 4251783 h 4251783"/>
              <a:gd name="csX4" fmla="*/ 197212 w 8535454"/>
              <a:gd name="csY4" fmla="*/ 4238203 h 4251783"/>
              <a:gd name="csX5" fmla="*/ 283328 w 8535454"/>
              <a:gd name="csY5" fmla="*/ 1821439 h 4251783"/>
              <a:gd name="csX6" fmla="*/ 4366333 w 8535454"/>
              <a:gd name="csY6" fmla="*/ 69082 h 4251783"/>
              <a:gd name="csX0" fmla="*/ 4366333 w 8766223"/>
              <a:gd name="csY0" fmla="*/ 313 h 4183014"/>
              <a:gd name="csX1" fmla="*/ 8494114 w 8766223"/>
              <a:gd name="csY1" fmla="*/ 1880794 h 4183014"/>
              <a:gd name="csX2" fmla="*/ 8535454 w 8766223"/>
              <a:gd name="csY2" fmla="*/ 4169434 h 4183014"/>
              <a:gd name="csX3" fmla="*/ 8535111 w 8766223"/>
              <a:gd name="csY3" fmla="*/ 4183014 h 4183014"/>
              <a:gd name="csX4" fmla="*/ 197556 w 8766223"/>
              <a:gd name="csY4" fmla="*/ 4183014 h 4183014"/>
              <a:gd name="csX5" fmla="*/ 197212 w 8766223"/>
              <a:gd name="csY5" fmla="*/ 4169434 h 4183014"/>
              <a:gd name="csX6" fmla="*/ 283328 w 8766223"/>
              <a:gd name="csY6" fmla="*/ 1752670 h 4183014"/>
              <a:gd name="csX7" fmla="*/ 4366333 w 8766223"/>
              <a:gd name="csY7" fmla="*/ 313 h 41830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8766223" h="4183014">
                <a:moveTo>
                  <a:pt x="4366333" y="313"/>
                </a:moveTo>
                <a:cubicBezTo>
                  <a:pt x="5734797" y="21667"/>
                  <a:pt x="7799261" y="1185941"/>
                  <a:pt x="8494114" y="1880794"/>
                </a:cubicBezTo>
                <a:cubicBezTo>
                  <a:pt x="9188967" y="2575647"/>
                  <a:pt x="8306141" y="3727007"/>
                  <a:pt x="8535454" y="4169434"/>
                </a:cubicBezTo>
                <a:cubicBezTo>
                  <a:pt x="8535340" y="4173961"/>
                  <a:pt x="8535225" y="4178487"/>
                  <a:pt x="8535111" y="4183014"/>
                </a:cubicBezTo>
                <a:lnTo>
                  <a:pt x="197556" y="4183014"/>
                </a:lnTo>
                <a:cubicBezTo>
                  <a:pt x="197441" y="4178487"/>
                  <a:pt x="197327" y="4173961"/>
                  <a:pt x="197212" y="4169434"/>
                </a:cubicBezTo>
                <a:cubicBezTo>
                  <a:pt x="418596" y="3654938"/>
                  <a:pt x="-411525" y="2447523"/>
                  <a:pt x="283328" y="1752670"/>
                </a:cubicBezTo>
                <a:cubicBezTo>
                  <a:pt x="978181" y="1057817"/>
                  <a:pt x="2997869" y="-21041"/>
                  <a:pt x="4366333" y="313"/>
                </a:cubicBezTo>
                <a:close/>
              </a:path>
            </a:pathLst>
          </a:custGeom>
          <a:solidFill>
            <a:srgbClr val="76C1FC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F5D28310-1D38-4B5A-15F5-604CEE436E2C}"/>
              </a:ext>
            </a:extLst>
          </p:cNvPr>
          <p:cNvSpPr/>
          <p:nvPr/>
        </p:nvSpPr>
        <p:spPr>
          <a:xfrm>
            <a:off x="2205916" y="394938"/>
            <a:ext cx="651849" cy="651849"/>
          </a:xfrm>
          <a:prstGeom prst="ellipse">
            <a:avLst/>
          </a:prstGeom>
          <a:solidFill>
            <a:srgbClr val="B4DE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CD4F8BF-B984-F193-0412-384EA6103877}"/>
              </a:ext>
            </a:extLst>
          </p:cNvPr>
          <p:cNvSpPr/>
          <p:nvPr/>
        </p:nvSpPr>
        <p:spPr>
          <a:xfrm>
            <a:off x="11235350" y="4226627"/>
            <a:ext cx="285227" cy="285227"/>
          </a:xfrm>
          <a:prstGeom prst="ellipse">
            <a:avLst/>
          </a:prstGeom>
          <a:solidFill>
            <a:srgbClr val="D2EB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3297BA3E-B305-A332-7775-D5897CE87AF2}"/>
              </a:ext>
            </a:extLst>
          </p:cNvPr>
          <p:cNvSpPr/>
          <p:nvPr/>
        </p:nvSpPr>
        <p:spPr>
          <a:xfrm>
            <a:off x="11235350" y="3728161"/>
            <a:ext cx="478325" cy="395569"/>
          </a:xfrm>
          <a:custGeom>
            <a:avLst/>
            <a:gdLst>
              <a:gd name="csX0" fmla="*/ 0 w 651849"/>
              <a:gd name="csY0" fmla="*/ 325925 h 651849"/>
              <a:gd name="csX1" fmla="*/ 325925 w 651849"/>
              <a:gd name="csY1" fmla="*/ 0 h 651849"/>
              <a:gd name="csX2" fmla="*/ 651850 w 651849"/>
              <a:gd name="csY2" fmla="*/ 325925 h 651849"/>
              <a:gd name="csX3" fmla="*/ 325925 w 651849"/>
              <a:gd name="csY3" fmla="*/ 651850 h 651849"/>
              <a:gd name="csX4" fmla="*/ 0 w 651849"/>
              <a:gd name="csY4" fmla="*/ 325925 h 651849"/>
              <a:gd name="csX0" fmla="*/ 0 w 657359"/>
              <a:gd name="csY0" fmla="*/ 325925 h 656816"/>
              <a:gd name="csX1" fmla="*/ 325925 w 657359"/>
              <a:gd name="csY1" fmla="*/ 0 h 656816"/>
              <a:gd name="csX2" fmla="*/ 651850 w 657359"/>
              <a:gd name="csY2" fmla="*/ 325925 h 656816"/>
              <a:gd name="csX3" fmla="*/ 475307 w 657359"/>
              <a:gd name="csY3" fmla="*/ 509527 h 656816"/>
              <a:gd name="csX4" fmla="*/ 325925 w 657359"/>
              <a:gd name="csY4" fmla="*/ 651850 h 656816"/>
              <a:gd name="csX5" fmla="*/ 0 w 657359"/>
              <a:gd name="csY5" fmla="*/ 325925 h 656816"/>
              <a:gd name="csX0" fmla="*/ 11626 w 668985"/>
              <a:gd name="csY0" fmla="*/ 327383 h 658274"/>
              <a:gd name="csX1" fmla="*/ 97634 w 668985"/>
              <a:gd name="csY1" fmla="*/ 212220 h 658274"/>
              <a:gd name="csX2" fmla="*/ 337551 w 668985"/>
              <a:gd name="csY2" fmla="*/ 1458 h 658274"/>
              <a:gd name="csX3" fmla="*/ 663476 w 668985"/>
              <a:gd name="csY3" fmla="*/ 327383 h 658274"/>
              <a:gd name="csX4" fmla="*/ 486933 w 668985"/>
              <a:gd name="csY4" fmla="*/ 510985 h 658274"/>
              <a:gd name="csX5" fmla="*/ 337551 w 668985"/>
              <a:gd name="csY5" fmla="*/ 653308 h 658274"/>
              <a:gd name="csX6" fmla="*/ 11626 w 668985"/>
              <a:gd name="csY6" fmla="*/ 327383 h 658274"/>
              <a:gd name="csX0" fmla="*/ 11626 w 754415"/>
              <a:gd name="csY0" fmla="*/ 335505 h 666396"/>
              <a:gd name="csX1" fmla="*/ 97634 w 754415"/>
              <a:gd name="csY1" fmla="*/ 220342 h 666396"/>
              <a:gd name="csX2" fmla="*/ 337551 w 754415"/>
              <a:gd name="csY2" fmla="*/ 9580 h 666396"/>
              <a:gd name="csX3" fmla="*/ 740430 w 754415"/>
              <a:gd name="csY3" fmla="*/ 66433 h 666396"/>
              <a:gd name="csX4" fmla="*/ 663476 w 754415"/>
              <a:gd name="csY4" fmla="*/ 335505 h 666396"/>
              <a:gd name="csX5" fmla="*/ 486933 w 754415"/>
              <a:gd name="csY5" fmla="*/ 519107 h 666396"/>
              <a:gd name="csX6" fmla="*/ 337551 w 754415"/>
              <a:gd name="csY6" fmla="*/ 661430 h 666396"/>
              <a:gd name="csX7" fmla="*/ 11626 w 754415"/>
              <a:gd name="csY7" fmla="*/ 335505 h 666396"/>
              <a:gd name="csX0" fmla="*/ 67 w 742856"/>
              <a:gd name="csY0" fmla="*/ 335505 h 665532"/>
              <a:gd name="csX1" fmla="*/ 86075 w 742856"/>
              <a:gd name="csY1" fmla="*/ 220342 h 665532"/>
              <a:gd name="csX2" fmla="*/ 325992 w 742856"/>
              <a:gd name="csY2" fmla="*/ 9580 h 665532"/>
              <a:gd name="csX3" fmla="*/ 728871 w 742856"/>
              <a:gd name="csY3" fmla="*/ 66433 h 665532"/>
              <a:gd name="csX4" fmla="*/ 651917 w 742856"/>
              <a:gd name="csY4" fmla="*/ 335505 h 665532"/>
              <a:gd name="csX5" fmla="*/ 475374 w 742856"/>
              <a:gd name="csY5" fmla="*/ 519107 h 665532"/>
              <a:gd name="csX6" fmla="*/ 325992 w 742856"/>
              <a:gd name="csY6" fmla="*/ 661430 h 665532"/>
              <a:gd name="csX7" fmla="*/ 77021 w 742856"/>
              <a:gd name="csY7" fmla="*/ 600587 h 665532"/>
              <a:gd name="csX8" fmla="*/ 67 w 742856"/>
              <a:gd name="csY8" fmla="*/ 335505 h 665532"/>
              <a:gd name="csX0" fmla="*/ 67 w 742856"/>
              <a:gd name="csY0" fmla="*/ 335505 h 662812"/>
              <a:gd name="csX1" fmla="*/ 86075 w 742856"/>
              <a:gd name="csY1" fmla="*/ 220342 h 662812"/>
              <a:gd name="csX2" fmla="*/ 325992 w 742856"/>
              <a:gd name="csY2" fmla="*/ 9580 h 662812"/>
              <a:gd name="csX3" fmla="*/ 728871 w 742856"/>
              <a:gd name="csY3" fmla="*/ 66433 h 662812"/>
              <a:gd name="csX4" fmla="*/ 651917 w 742856"/>
              <a:gd name="csY4" fmla="*/ 335505 h 662812"/>
              <a:gd name="csX5" fmla="*/ 620230 w 742856"/>
              <a:gd name="csY5" fmla="*/ 564375 h 662812"/>
              <a:gd name="csX6" fmla="*/ 325992 w 742856"/>
              <a:gd name="csY6" fmla="*/ 661430 h 662812"/>
              <a:gd name="csX7" fmla="*/ 77021 w 742856"/>
              <a:gd name="csY7" fmla="*/ 600587 h 662812"/>
              <a:gd name="csX8" fmla="*/ 67 w 742856"/>
              <a:gd name="csY8" fmla="*/ 335505 h 662812"/>
              <a:gd name="csX0" fmla="*/ 67 w 796465"/>
              <a:gd name="csY0" fmla="*/ 333381 h 660688"/>
              <a:gd name="csX1" fmla="*/ 86075 w 796465"/>
              <a:gd name="csY1" fmla="*/ 218218 h 660688"/>
              <a:gd name="csX2" fmla="*/ 325992 w 796465"/>
              <a:gd name="csY2" fmla="*/ 7456 h 660688"/>
              <a:gd name="csX3" fmla="*/ 728871 w 796465"/>
              <a:gd name="csY3" fmla="*/ 64309 h 660688"/>
              <a:gd name="csX4" fmla="*/ 792244 w 796465"/>
              <a:gd name="csY4" fmla="*/ 317805 h 660688"/>
              <a:gd name="csX5" fmla="*/ 651917 w 796465"/>
              <a:gd name="csY5" fmla="*/ 333381 h 660688"/>
              <a:gd name="csX6" fmla="*/ 620230 w 796465"/>
              <a:gd name="csY6" fmla="*/ 562251 h 660688"/>
              <a:gd name="csX7" fmla="*/ 325992 w 796465"/>
              <a:gd name="csY7" fmla="*/ 659306 h 660688"/>
              <a:gd name="csX8" fmla="*/ 77021 w 796465"/>
              <a:gd name="csY8" fmla="*/ 598463 h 660688"/>
              <a:gd name="csX9" fmla="*/ 67 w 796465"/>
              <a:gd name="csY9" fmla="*/ 333381 h 660688"/>
              <a:gd name="csX0" fmla="*/ 1627 w 798025"/>
              <a:gd name="csY0" fmla="*/ 333381 h 659957"/>
              <a:gd name="csX1" fmla="*/ 87635 w 798025"/>
              <a:gd name="csY1" fmla="*/ 218218 h 659957"/>
              <a:gd name="csX2" fmla="*/ 327552 w 798025"/>
              <a:gd name="csY2" fmla="*/ 7456 h 659957"/>
              <a:gd name="csX3" fmla="*/ 730431 w 798025"/>
              <a:gd name="csY3" fmla="*/ 64309 h 659957"/>
              <a:gd name="csX4" fmla="*/ 793804 w 798025"/>
              <a:gd name="csY4" fmla="*/ 317805 h 659957"/>
              <a:gd name="csX5" fmla="*/ 653477 w 798025"/>
              <a:gd name="csY5" fmla="*/ 333381 h 659957"/>
              <a:gd name="csX6" fmla="*/ 621790 w 798025"/>
              <a:gd name="csY6" fmla="*/ 562251 h 659957"/>
              <a:gd name="csX7" fmla="*/ 327552 w 798025"/>
              <a:gd name="csY7" fmla="*/ 659306 h 659957"/>
              <a:gd name="csX8" fmla="*/ 78581 w 798025"/>
              <a:gd name="csY8" fmla="*/ 598463 h 659957"/>
              <a:gd name="csX9" fmla="*/ 151008 w 798025"/>
              <a:gd name="csY9" fmla="*/ 390233 h 659957"/>
              <a:gd name="csX10" fmla="*/ 1627 w 798025"/>
              <a:gd name="csY10" fmla="*/ 333381 h 6599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798025" h="659957">
                <a:moveTo>
                  <a:pt x="1627" y="333381"/>
                </a:moveTo>
                <a:cubicBezTo>
                  <a:pt x="-8935" y="304712"/>
                  <a:pt x="33314" y="272539"/>
                  <a:pt x="87635" y="218218"/>
                </a:cubicBezTo>
                <a:cubicBezTo>
                  <a:pt x="141956" y="163897"/>
                  <a:pt x="220419" y="33107"/>
                  <a:pt x="327552" y="7456"/>
                </a:cubicBezTo>
                <a:cubicBezTo>
                  <a:pt x="434685" y="-18195"/>
                  <a:pt x="669320" y="27673"/>
                  <a:pt x="730431" y="64309"/>
                </a:cubicBezTo>
                <a:cubicBezTo>
                  <a:pt x="791542" y="100945"/>
                  <a:pt x="806630" y="272960"/>
                  <a:pt x="793804" y="317805"/>
                </a:cubicBezTo>
                <a:cubicBezTo>
                  <a:pt x="780978" y="362650"/>
                  <a:pt x="665548" y="277551"/>
                  <a:pt x="653477" y="333381"/>
                </a:cubicBezTo>
                <a:cubicBezTo>
                  <a:pt x="641406" y="389211"/>
                  <a:pt x="676111" y="507930"/>
                  <a:pt x="621790" y="562251"/>
                </a:cubicBezTo>
                <a:cubicBezTo>
                  <a:pt x="567469" y="616572"/>
                  <a:pt x="418087" y="653271"/>
                  <a:pt x="327552" y="659306"/>
                </a:cubicBezTo>
                <a:cubicBezTo>
                  <a:pt x="237017" y="665341"/>
                  <a:pt x="129130" y="628219"/>
                  <a:pt x="78581" y="598463"/>
                </a:cubicBezTo>
                <a:cubicBezTo>
                  <a:pt x="28032" y="568707"/>
                  <a:pt x="163834" y="434413"/>
                  <a:pt x="151008" y="390233"/>
                </a:cubicBezTo>
                <a:cubicBezTo>
                  <a:pt x="138182" y="346053"/>
                  <a:pt x="12189" y="362050"/>
                  <a:pt x="1627" y="333381"/>
                </a:cubicBezTo>
                <a:close/>
              </a:path>
            </a:pathLst>
          </a:custGeom>
          <a:solidFill>
            <a:srgbClr val="B4DE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29A1B3C0-9BA9-CC3D-A5FD-4F024BB21A32}"/>
              </a:ext>
            </a:extLst>
          </p:cNvPr>
          <p:cNvSpPr/>
          <p:nvPr/>
        </p:nvSpPr>
        <p:spPr>
          <a:xfrm>
            <a:off x="393833" y="3418404"/>
            <a:ext cx="547662" cy="554311"/>
          </a:xfrm>
          <a:custGeom>
            <a:avLst/>
            <a:gdLst>
              <a:gd name="csX0" fmla="*/ 0 w 484339"/>
              <a:gd name="csY0" fmla="*/ 242170 h 484339"/>
              <a:gd name="csX1" fmla="*/ 242170 w 484339"/>
              <a:gd name="csY1" fmla="*/ 0 h 484339"/>
              <a:gd name="csX2" fmla="*/ 484340 w 484339"/>
              <a:gd name="csY2" fmla="*/ 242170 h 484339"/>
              <a:gd name="csX3" fmla="*/ 242170 w 484339"/>
              <a:gd name="csY3" fmla="*/ 484340 h 484339"/>
              <a:gd name="csX4" fmla="*/ 0 w 484339"/>
              <a:gd name="csY4" fmla="*/ 242170 h 484339"/>
              <a:gd name="csX0" fmla="*/ 1802 w 486142"/>
              <a:gd name="csY0" fmla="*/ 244039 h 486209"/>
              <a:gd name="csX1" fmla="*/ 139091 w 486142"/>
              <a:gd name="csY1" fmla="*/ 137671 h 486209"/>
              <a:gd name="csX2" fmla="*/ 243972 w 486142"/>
              <a:gd name="csY2" fmla="*/ 1869 h 486209"/>
              <a:gd name="csX3" fmla="*/ 486142 w 486142"/>
              <a:gd name="csY3" fmla="*/ 244039 h 486209"/>
              <a:gd name="csX4" fmla="*/ 243972 w 486142"/>
              <a:gd name="csY4" fmla="*/ 486209 h 486209"/>
              <a:gd name="csX5" fmla="*/ 1802 w 486142"/>
              <a:gd name="csY5" fmla="*/ 244039 h 486209"/>
              <a:gd name="csX0" fmla="*/ 1802 w 541981"/>
              <a:gd name="csY0" fmla="*/ 244039 h 489850"/>
              <a:gd name="csX1" fmla="*/ 139091 w 541981"/>
              <a:gd name="csY1" fmla="*/ 137671 h 489850"/>
              <a:gd name="csX2" fmla="*/ 243972 w 541981"/>
              <a:gd name="csY2" fmla="*/ 1869 h 489850"/>
              <a:gd name="csX3" fmla="*/ 486142 w 541981"/>
              <a:gd name="csY3" fmla="*/ 244039 h 489850"/>
              <a:gd name="csX4" fmla="*/ 529124 w 541981"/>
              <a:gd name="csY4" fmla="*/ 379831 h 489850"/>
              <a:gd name="csX5" fmla="*/ 243972 w 541981"/>
              <a:gd name="csY5" fmla="*/ 486209 h 489850"/>
              <a:gd name="csX6" fmla="*/ 1802 w 541981"/>
              <a:gd name="csY6" fmla="*/ 244039 h 489850"/>
              <a:gd name="csX0" fmla="*/ 12907 w 553086"/>
              <a:gd name="csY0" fmla="*/ 244039 h 487429"/>
              <a:gd name="csX1" fmla="*/ 150196 w 553086"/>
              <a:gd name="csY1" fmla="*/ 137671 h 487429"/>
              <a:gd name="csX2" fmla="*/ 255077 w 553086"/>
              <a:gd name="csY2" fmla="*/ 1869 h 487429"/>
              <a:gd name="csX3" fmla="*/ 497247 w 553086"/>
              <a:gd name="csY3" fmla="*/ 244039 h 487429"/>
              <a:gd name="csX4" fmla="*/ 540229 w 553086"/>
              <a:gd name="csY4" fmla="*/ 379831 h 487429"/>
              <a:gd name="csX5" fmla="*/ 255077 w 553086"/>
              <a:gd name="csY5" fmla="*/ 486209 h 487429"/>
              <a:gd name="csX6" fmla="*/ 33235 w 553086"/>
              <a:gd name="csY6" fmla="*/ 425097 h 487429"/>
              <a:gd name="csX7" fmla="*/ 12907 w 553086"/>
              <a:gd name="csY7" fmla="*/ 244039 h 487429"/>
              <a:gd name="csX0" fmla="*/ 12907 w 554151"/>
              <a:gd name="csY0" fmla="*/ 243366 h 486756"/>
              <a:gd name="csX1" fmla="*/ 150196 w 554151"/>
              <a:gd name="csY1" fmla="*/ 136998 h 486756"/>
              <a:gd name="csX2" fmla="*/ 255077 w 554151"/>
              <a:gd name="csY2" fmla="*/ 1196 h 486756"/>
              <a:gd name="csX3" fmla="*/ 494962 w 554151"/>
              <a:gd name="csY3" fmla="*/ 80393 h 486756"/>
              <a:gd name="csX4" fmla="*/ 497247 w 554151"/>
              <a:gd name="csY4" fmla="*/ 243366 h 486756"/>
              <a:gd name="csX5" fmla="*/ 540229 w 554151"/>
              <a:gd name="csY5" fmla="*/ 379158 h 486756"/>
              <a:gd name="csX6" fmla="*/ 255077 w 554151"/>
              <a:gd name="csY6" fmla="*/ 485536 h 486756"/>
              <a:gd name="csX7" fmla="*/ 33235 w 554151"/>
              <a:gd name="csY7" fmla="*/ 424424 h 486756"/>
              <a:gd name="csX8" fmla="*/ 12907 w 554151"/>
              <a:gd name="csY8" fmla="*/ 243366 h 486756"/>
              <a:gd name="csX0" fmla="*/ 12907 w 547662"/>
              <a:gd name="csY0" fmla="*/ 243366 h 554311"/>
              <a:gd name="csX1" fmla="*/ 150196 w 547662"/>
              <a:gd name="csY1" fmla="*/ 136998 h 554311"/>
              <a:gd name="csX2" fmla="*/ 255077 w 547662"/>
              <a:gd name="csY2" fmla="*/ 1196 h 554311"/>
              <a:gd name="csX3" fmla="*/ 494962 w 547662"/>
              <a:gd name="csY3" fmla="*/ 80393 h 554311"/>
              <a:gd name="csX4" fmla="*/ 497247 w 547662"/>
              <a:gd name="csY4" fmla="*/ 243366 h 554311"/>
              <a:gd name="csX5" fmla="*/ 540229 w 547662"/>
              <a:gd name="csY5" fmla="*/ 379158 h 554311"/>
              <a:gd name="csX6" fmla="*/ 359160 w 547662"/>
              <a:gd name="csY6" fmla="*/ 551173 h 554311"/>
              <a:gd name="csX7" fmla="*/ 255077 w 547662"/>
              <a:gd name="csY7" fmla="*/ 485536 h 554311"/>
              <a:gd name="csX8" fmla="*/ 33235 w 547662"/>
              <a:gd name="csY8" fmla="*/ 424424 h 554311"/>
              <a:gd name="csX9" fmla="*/ 12907 w 547662"/>
              <a:gd name="csY9" fmla="*/ 243366 h 55431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547662" h="554311">
                <a:moveTo>
                  <a:pt x="12907" y="243366"/>
                </a:moveTo>
                <a:cubicBezTo>
                  <a:pt x="32400" y="195462"/>
                  <a:pt x="109834" y="177360"/>
                  <a:pt x="150196" y="136998"/>
                </a:cubicBezTo>
                <a:cubicBezTo>
                  <a:pt x="190558" y="96636"/>
                  <a:pt x="197616" y="10630"/>
                  <a:pt x="255077" y="1196"/>
                </a:cubicBezTo>
                <a:cubicBezTo>
                  <a:pt x="312538" y="-8238"/>
                  <a:pt x="454600" y="40031"/>
                  <a:pt x="494962" y="80393"/>
                </a:cubicBezTo>
                <a:cubicBezTo>
                  <a:pt x="535324" y="120755"/>
                  <a:pt x="471596" y="196590"/>
                  <a:pt x="497247" y="243366"/>
                </a:cubicBezTo>
                <a:cubicBezTo>
                  <a:pt x="522898" y="290142"/>
                  <a:pt x="564752" y="345964"/>
                  <a:pt x="540229" y="379158"/>
                </a:cubicBezTo>
                <a:cubicBezTo>
                  <a:pt x="515706" y="412352"/>
                  <a:pt x="406685" y="533443"/>
                  <a:pt x="359160" y="551173"/>
                </a:cubicBezTo>
                <a:cubicBezTo>
                  <a:pt x="311635" y="568903"/>
                  <a:pt x="309398" y="506661"/>
                  <a:pt x="255077" y="485536"/>
                </a:cubicBezTo>
                <a:cubicBezTo>
                  <a:pt x="200756" y="464411"/>
                  <a:pt x="73597" y="464786"/>
                  <a:pt x="33235" y="424424"/>
                </a:cubicBezTo>
                <a:cubicBezTo>
                  <a:pt x="-7127" y="384062"/>
                  <a:pt x="-6586" y="291270"/>
                  <a:pt x="12907" y="243366"/>
                </a:cubicBezTo>
                <a:close/>
              </a:path>
            </a:pathLst>
          </a:custGeom>
          <a:solidFill>
            <a:srgbClr val="B4DE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D4C49B1B-970E-BECE-3837-6A7220ED885D}"/>
              </a:ext>
            </a:extLst>
          </p:cNvPr>
          <p:cNvSpPr/>
          <p:nvPr/>
        </p:nvSpPr>
        <p:spPr>
          <a:xfrm>
            <a:off x="4281192" y="1361617"/>
            <a:ext cx="325924" cy="325924"/>
          </a:xfrm>
          <a:prstGeom prst="ellipse">
            <a:avLst/>
          </a:prstGeom>
          <a:solidFill>
            <a:srgbClr val="B4DE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88BAC9CF-13A0-B6FD-ADEE-615573DA5E44}"/>
              </a:ext>
            </a:extLst>
          </p:cNvPr>
          <p:cNvSpPr/>
          <p:nvPr/>
        </p:nvSpPr>
        <p:spPr>
          <a:xfrm>
            <a:off x="9473645" y="1570902"/>
            <a:ext cx="676180" cy="676180"/>
          </a:xfrm>
          <a:prstGeom prst="ellipse">
            <a:avLst/>
          </a:prstGeom>
          <a:solidFill>
            <a:srgbClr val="D2EB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7" name="Diamond 46">
            <a:extLst>
              <a:ext uri="{FF2B5EF4-FFF2-40B4-BE49-F238E27FC236}">
                <a16:creationId xmlns:a16="http://schemas.microsoft.com/office/drawing/2014/main" id="{AF5DDE32-1064-ADE1-4C8C-4BC82DFD952F}"/>
              </a:ext>
            </a:extLst>
          </p:cNvPr>
          <p:cNvSpPr/>
          <p:nvPr/>
        </p:nvSpPr>
        <p:spPr>
          <a:xfrm>
            <a:off x="4607116" y="2742182"/>
            <a:ext cx="184667" cy="184667"/>
          </a:xfrm>
          <a:prstGeom prst="diamond">
            <a:avLst/>
          </a:prstGeom>
          <a:solidFill>
            <a:srgbClr val="1947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B8CC57E6-B6C7-BDCC-D6C6-6E2C00F75461}"/>
              </a:ext>
            </a:extLst>
          </p:cNvPr>
          <p:cNvGrpSpPr/>
          <p:nvPr/>
        </p:nvGrpSpPr>
        <p:grpSpPr>
          <a:xfrm>
            <a:off x="2531841" y="2041540"/>
            <a:ext cx="1866524" cy="2378894"/>
            <a:chOff x="2531841" y="2322193"/>
            <a:chExt cx="1866524" cy="2378894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9C4B9796-9653-53B0-6F9D-6B931C6FE6C4}"/>
                </a:ext>
              </a:extLst>
            </p:cNvPr>
            <p:cNvGrpSpPr/>
            <p:nvPr/>
          </p:nvGrpSpPr>
          <p:grpSpPr>
            <a:xfrm>
              <a:off x="2531841" y="2322193"/>
              <a:ext cx="1866524" cy="1539089"/>
              <a:chOff x="2531841" y="2322193"/>
              <a:chExt cx="1866524" cy="1539089"/>
            </a:xfrm>
          </p:grpSpPr>
          <p:sp>
            <p:nvSpPr>
              <p:cNvPr id="34" name="Rectangle: Rounded Corners 33">
                <a:extLst>
                  <a:ext uri="{FF2B5EF4-FFF2-40B4-BE49-F238E27FC236}">
                    <a16:creationId xmlns:a16="http://schemas.microsoft.com/office/drawing/2014/main" id="{82B17158-C776-0622-E04A-C4D85CC3C87E}"/>
                  </a:ext>
                </a:extLst>
              </p:cNvPr>
              <p:cNvSpPr/>
              <p:nvPr/>
            </p:nvSpPr>
            <p:spPr>
              <a:xfrm>
                <a:off x="2531841" y="2322193"/>
                <a:ext cx="1866524" cy="1539089"/>
              </a:xfrm>
              <a:custGeom>
                <a:avLst/>
                <a:gdLst>
                  <a:gd name="csX0" fmla="*/ 0 w 1539089"/>
                  <a:gd name="csY0" fmla="*/ 256520 h 1539089"/>
                  <a:gd name="csX1" fmla="*/ 256520 w 1539089"/>
                  <a:gd name="csY1" fmla="*/ 0 h 1539089"/>
                  <a:gd name="csX2" fmla="*/ 1282569 w 1539089"/>
                  <a:gd name="csY2" fmla="*/ 0 h 1539089"/>
                  <a:gd name="csX3" fmla="*/ 1539089 w 1539089"/>
                  <a:gd name="csY3" fmla="*/ 256520 h 1539089"/>
                  <a:gd name="csX4" fmla="*/ 1539089 w 1539089"/>
                  <a:gd name="csY4" fmla="*/ 1282569 h 1539089"/>
                  <a:gd name="csX5" fmla="*/ 1282569 w 1539089"/>
                  <a:gd name="csY5" fmla="*/ 1539089 h 1539089"/>
                  <a:gd name="csX6" fmla="*/ 256520 w 1539089"/>
                  <a:gd name="csY6" fmla="*/ 1539089 h 1539089"/>
                  <a:gd name="csX7" fmla="*/ 0 w 1539089"/>
                  <a:gd name="csY7" fmla="*/ 1282569 h 1539089"/>
                  <a:gd name="csX8" fmla="*/ 0 w 1539089"/>
                  <a:gd name="csY8" fmla="*/ 256520 h 1539089"/>
                  <a:gd name="csX0" fmla="*/ 152400 w 1691489"/>
                  <a:gd name="csY0" fmla="*/ 256520 h 1539089"/>
                  <a:gd name="csX1" fmla="*/ 408920 w 1691489"/>
                  <a:gd name="csY1" fmla="*/ 0 h 1539089"/>
                  <a:gd name="csX2" fmla="*/ 1434969 w 1691489"/>
                  <a:gd name="csY2" fmla="*/ 0 h 1539089"/>
                  <a:gd name="csX3" fmla="*/ 1691489 w 1691489"/>
                  <a:gd name="csY3" fmla="*/ 256520 h 1539089"/>
                  <a:gd name="csX4" fmla="*/ 1691489 w 1691489"/>
                  <a:gd name="csY4" fmla="*/ 1282569 h 1539089"/>
                  <a:gd name="csX5" fmla="*/ 1434969 w 1691489"/>
                  <a:gd name="csY5" fmla="*/ 1539089 h 1539089"/>
                  <a:gd name="csX6" fmla="*/ 408920 w 1691489"/>
                  <a:gd name="csY6" fmla="*/ 1539089 h 1539089"/>
                  <a:gd name="csX7" fmla="*/ 152400 w 1691489"/>
                  <a:gd name="csY7" fmla="*/ 1282569 h 1539089"/>
                  <a:gd name="csX8" fmla="*/ 1 w 1691489"/>
                  <a:gd name="csY8" fmla="*/ 827994 h 1539089"/>
                  <a:gd name="csX9" fmla="*/ 152400 w 1691489"/>
                  <a:gd name="csY9" fmla="*/ 256520 h 1539089"/>
                  <a:gd name="csX0" fmla="*/ 152400 w 1866524"/>
                  <a:gd name="csY0" fmla="*/ 256520 h 1539089"/>
                  <a:gd name="csX1" fmla="*/ 408920 w 1866524"/>
                  <a:gd name="csY1" fmla="*/ 0 h 1539089"/>
                  <a:gd name="csX2" fmla="*/ 1434969 w 1866524"/>
                  <a:gd name="csY2" fmla="*/ 0 h 1539089"/>
                  <a:gd name="csX3" fmla="*/ 1691489 w 1866524"/>
                  <a:gd name="csY3" fmla="*/ 256520 h 1539089"/>
                  <a:gd name="csX4" fmla="*/ 1866524 w 1866524"/>
                  <a:gd name="csY4" fmla="*/ 792383 h 1539089"/>
                  <a:gd name="csX5" fmla="*/ 1691489 w 1866524"/>
                  <a:gd name="csY5" fmla="*/ 1282569 h 1539089"/>
                  <a:gd name="csX6" fmla="*/ 1434969 w 1866524"/>
                  <a:gd name="csY6" fmla="*/ 1539089 h 1539089"/>
                  <a:gd name="csX7" fmla="*/ 408920 w 1866524"/>
                  <a:gd name="csY7" fmla="*/ 1539089 h 1539089"/>
                  <a:gd name="csX8" fmla="*/ 152400 w 1866524"/>
                  <a:gd name="csY8" fmla="*/ 1282569 h 1539089"/>
                  <a:gd name="csX9" fmla="*/ 1 w 1866524"/>
                  <a:gd name="csY9" fmla="*/ 827994 h 1539089"/>
                  <a:gd name="csX10" fmla="*/ 152400 w 1866524"/>
                  <a:gd name="csY10" fmla="*/ 256520 h 153908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866524" h="1539089">
                    <a:moveTo>
                      <a:pt x="152400" y="256520"/>
                    </a:moveTo>
                    <a:cubicBezTo>
                      <a:pt x="152400" y="114848"/>
                      <a:pt x="267248" y="0"/>
                      <a:pt x="408920" y="0"/>
                    </a:cubicBezTo>
                    <a:lnTo>
                      <a:pt x="1434969" y="0"/>
                    </a:lnTo>
                    <a:cubicBezTo>
                      <a:pt x="1576641" y="0"/>
                      <a:pt x="1691489" y="114848"/>
                      <a:pt x="1691489" y="256520"/>
                    </a:cubicBezTo>
                    <a:cubicBezTo>
                      <a:pt x="1692495" y="432123"/>
                      <a:pt x="1865518" y="616780"/>
                      <a:pt x="1866524" y="792383"/>
                    </a:cubicBezTo>
                    <a:lnTo>
                      <a:pt x="1691489" y="1282569"/>
                    </a:lnTo>
                    <a:cubicBezTo>
                      <a:pt x="1691489" y="1424241"/>
                      <a:pt x="1576641" y="1539089"/>
                      <a:pt x="1434969" y="1539089"/>
                    </a:cubicBezTo>
                    <a:lnTo>
                      <a:pt x="408920" y="1539089"/>
                    </a:lnTo>
                    <a:cubicBezTo>
                      <a:pt x="267248" y="1539089"/>
                      <a:pt x="152400" y="1424241"/>
                      <a:pt x="152400" y="1282569"/>
                    </a:cubicBezTo>
                    <a:cubicBezTo>
                      <a:pt x="152903" y="1125008"/>
                      <a:pt x="-502" y="985555"/>
                      <a:pt x="1" y="827994"/>
                    </a:cubicBezTo>
                    <a:cubicBezTo>
                      <a:pt x="-502" y="643538"/>
                      <a:pt x="152903" y="440976"/>
                      <a:pt x="152400" y="256520"/>
                    </a:cubicBez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13059020-8FF2-F68F-5FFE-3256481D583D}"/>
                  </a:ext>
                </a:extLst>
              </p:cNvPr>
              <p:cNvGrpSpPr/>
              <p:nvPr/>
            </p:nvGrpSpPr>
            <p:grpSpPr>
              <a:xfrm>
                <a:off x="2744457" y="2484499"/>
                <a:ext cx="1441292" cy="1214477"/>
                <a:chOff x="2744457" y="2522300"/>
                <a:chExt cx="1441292" cy="1214477"/>
              </a:xfrm>
            </p:grpSpPr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9528755C-DE69-FF9F-B0A5-8F682729DF75}"/>
                    </a:ext>
                  </a:extLst>
                </p:cNvPr>
                <p:cNvSpPr txBox="1"/>
                <p:nvPr/>
              </p:nvSpPr>
              <p:spPr>
                <a:xfrm>
                  <a:off x="2744457" y="2522300"/>
                  <a:ext cx="144129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  <a:latin typeface="Roboto" pitchFamily="2" charset="0"/>
                      <a:ea typeface="Roboto" pitchFamily="2" charset="0"/>
                    </a:rPr>
                    <a:t>GIAI ĐOẠN</a:t>
                  </a:r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F511B05A-09C0-66DD-244B-ED04986D18DF}"/>
                    </a:ext>
                  </a:extLst>
                </p:cNvPr>
                <p:cNvSpPr txBox="1"/>
                <p:nvPr/>
              </p:nvSpPr>
              <p:spPr>
                <a:xfrm>
                  <a:off x="3293563" y="2824867"/>
                  <a:ext cx="343080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  <a:latin typeface="Roboto" pitchFamily="2" charset="0"/>
                      <a:ea typeface="Roboto" pitchFamily="2" charset="0"/>
                    </a:rPr>
                    <a:t>1</a:t>
                  </a:r>
                </a:p>
              </p:txBody>
            </p: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9443F701-F923-913A-6469-0D770648883E}"/>
                    </a:ext>
                  </a:extLst>
                </p:cNvPr>
                <p:cNvSpPr txBox="1"/>
                <p:nvPr/>
              </p:nvSpPr>
              <p:spPr>
                <a:xfrm>
                  <a:off x="2895280" y="3429000"/>
                  <a:ext cx="1139647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chemeClr val="bg1"/>
                      </a:solidFill>
                      <a:latin typeface="Roboto" pitchFamily="2" charset="0"/>
                      <a:ea typeface="Roboto" pitchFamily="2" charset="0"/>
                    </a:rPr>
                    <a:t>(0 - 6 tháng)</a:t>
                  </a:r>
                </a:p>
              </p:txBody>
            </p:sp>
          </p:grpSp>
        </p:grp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8201782-A5CA-9D59-96FD-2C400BCB2802}"/>
                </a:ext>
              </a:extLst>
            </p:cNvPr>
            <p:cNvSpPr txBox="1"/>
            <p:nvPr/>
          </p:nvSpPr>
          <p:spPr>
            <a:xfrm>
              <a:off x="2690383" y="4054756"/>
              <a:ext cx="15494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Build Web SIC, OIDC với VNeID, kết nối 1–2 CA.  </a:t>
              </a:r>
            </a:p>
          </p:txBody>
        </p:sp>
      </p:grpSp>
      <p:sp>
        <p:nvSpPr>
          <p:cNvPr id="49" name="Diamond 48">
            <a:extLst>
              <a:ext uri="{FF2B5EF4-FFF2-40B4-BE49-F238E27FC236}">
                <a16:creationId xmlns:a16="http://schemas.microsoft.com/office/drawing/2014/main" id="{9A50C911-BFBA-2E09-E5E2-428E09EB0FD0}"/>
              </a:ext>
            </a:extLst>
          </p:cNvPr>
          <p:cNvSpPr/>
          <p:nvPr/>
        </p:nvSpPr>
        <p:spPr>
          <a:xfrm>
            <a:off x="7006073" y="2677988"/>
            <a:ext cx="184667" cy="184667"/>
          </a:xfrm>
          <a:prstGeom prst="diamond">
            <a:avLst/>
          </a:prstGeom>
          <a:solidFill>
            <a:srgbClr val="1947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D0F6E943-6160-BE15-EBBB-F881CBE80694}"/>
              </a:ext>
            </a:extLst>
          </p:cNvPr>
          <p:cNvGrpSpPr/>
          <p:nvPr/>
        </p:nvGrpSpPr>
        <p:grpSpPr>
          <a:xfrm>
            <a:off x="4994495" y="1978585"/>
            <a:ext cx="1866524" cy="2445099"/>
            <a:chOff x="4994495" y="2259238"/>
            <a:chExt cx="1866524" cy="2445099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A65C6EF9-8810-0201-1D6A-445696839A99}"/>
                </a:ext>
              </a:extLst>
            </p:cNvPr>
            <p:cNvGrpSpPr/>
            <p:nvPr/>
          </p:nvGrpSpPr>
          <p:grpSpPr>
            <a:xfrm>
              <a:off x="4994495" y="2259238"/>
              <a:ext cx="1866524" cy="1539089"/>
              <a:chOff x="4994495" y="2259238"/>
              <a:chExt cx="1866524" cy="1539089"/>
            </a:xfrm>
          </p:grpSpPr>
          <p:sp>
            <p:nvSpPr>
              <p:cNvPr id="35" name="Rectangle: Rounded Corners 33">
                <a:extLst>
                  <a:ext uri="{FF2B5EF4-FFF2-40B4-BE49-F238E27FC236}">
                    <a16:creationId xmlns:a16="http://schemas.microsoft.com/office/drawing/2014/main" id="{E9857550-627A-3149-6602-C2B513E788C8}"/>
                  </a:ext>
                </a:extLst>
              </p:cNvPr>
              <p:cNvSpPr/>
              <p:nvPr/>
            </p:nvSpPr>
            <p:spPr>
              <a:xfrm>
                <a:off x="4994495" y="2259238"/>
                <a:ext cx="1866524" cy="1539089"/>
              </a:xfrm>
              <a:custGeom>
                <a:avLst/>
                <a:gdLst>
                  <a:gd name="csX0" fmla="*/ 0 w 1539089"/>
                  <a:gd name="csY0" fmla="*/ 256520 h 1539089"/>
                  <a:gd name="csX1" fmla="*/ 256520 w 1539089"/>
                  <a:gd name="csY1" fmla="*/ 0 h 1539089"/>
                  <a:gd name="csX2" fmla="*/ 1282569 w 1539089"/>
                  <a:gd name="csY2" fmla="*/ 0 h 1539089"/>
                  <a:gd name="csX3" fmla="*/ 1539089 w 1539089"/>
                  <a:gd name="csY3" fmla="*/ 256520 h 1539089"/>
                  <a:gd name="csX4" fmla="*/ 1539089 w 1539089"/>
                  <a:gd name="csY4" fmla="*/ 1282569 h 1539089"/>
                  <a:gd name="csX5" fmla="*/ 1282569 w 1539089"/>
                  <a:gd name="csY5" fmla="*/ 1539089 h 1539089"/>
                  <a:gd name="csX6" fmla="*/ 256520 w 1539089"/>
                  <a:gd name="csY6" fmla="*/ 1539089 h 1539089"/>
                  <a:gd name="csX7" fmla="*/ 0 w 1539089"/>
                  <a:gd name="csY7" fmla="*/ 1282569 h 1539089"/>
                  <a:gd name="csX8" fmla="*/ 0 w 1539089"/>
                  <a:gd name="csY8" fmla="*/ 256520 h 1539089"/>
                  <a:gd name="csX0" fmla="*/ 152400 w 1691489"/>
                  <a:gd name="csY0" fmla="*/ 256520 h 1539089"/>
                  <a:gd name="csX1" fmla="*/ 408920 w 1691489"/>
                  <a:gd name="csY1" fmla="*/ 0 h 1539089"/>
                  <a:gd name="csX2" fmla="*/ 1434969 w 1691489"/>
                  <a:gd name="csY2" fmla="*/ 0 h 1539089"/>
                  <a:gd name="csX3" fmla="*/ 1691489 w 1691489"/>
                  <a:gd name="csY3" fmla="*/ 256520 h 1539089"/>
                  <a:gd name="csX4" fmla="*/ 1691489 w 1691489"/>
                  <a:gd name="csY4" fmla="*/ 1282569 h 1539089"/>
                  <a:gd name="csX5" fmla="*/ 1434969 w 1691489"/>
                  <a:gd name="csY5" fmla="*/ 1539089 h 1539089"/>
                  <a:gd name="csX6" fmla="*/ 408920 w 1691489"/>
                  <a:gd name="csY6" fmla="*/ 1539089 h 1539089"/>
                  <a:gd name="csX7" fmla="*/ 152400 w 1691489"/>
                  <a:gd name="csY7" fmla="*/ 1282569 h 1539089"/>
                  <a:gd name="csX8" fmla="*/ 1 w 1691489"/>
                  <a:gd name="csY8" fmla="*/ 827994 h 1539089"/>
                  <a:gd name="csX9" fmla="*/ 152400 w 1691489"/>
                  <a:gd name="csY9" fmla="*/ 256520 h 1539089"/>
                  <a:gd name="csX0" fmla="*/ 152400 w 1866524"/>
                  <a:gd name="csY0" fmla="*/ 256520 h 1539089"/>
                  <a:gd name="csX1" fmla="*/ 408920 w 1866524"/>
                  <a:gd name="csY1" fmla="*/ 0 h 1539089"/>
                  <a:gd name="csX2" fmla="*/ 1434969 w 1866524"/>
                  <a:gd name="csY2" fmla="*/ 0 h 1539089"/>
                  <a:gd name="csX3" fmla="*/ 1691489 w 1866524"/>
                  <a:gd name="csY3" fmla="*/ 256520 h 1539089"/>
                  <a:gd name="csX4" fmla="*/ 1866524 w 1866524"/>
                  <a:gd name="csY4" fmla="*/ 792383 h 1539089"/>
                  <a:gd name="csX5" fmla="*/ 1691489 w 1866524"/>
                  <a:gd name="csY5" fmla="*/ 1282569 h 1539089"/>
                  <a:gd name="csX6" fmla="*/ 1434969 w 1866524"/>
                  <a:gd name="csY6" fmla="*/ 1539089 h 1539089"/>
                  <a:gd name="csX7" fmla="*/ 408920 w 1866524"/>
                  <a:gd name="csY7" fmla="*/ 1539089 h 1539089"/>
                  <a:gd name="csX8" fmla="*/ 152400 w 1866524"/>
                  <a:gd name="csY8" fmla="*/ 1282569 h 1539089"/>
                  <a:gd name="csX9" fmla="*/ 1 w 1866524"/>
                  <a:gd name="csY9" fmla="*/ 827994 h 1539089"/>
                  <a:gd name="csX10" fmla="*/ 152400 w 1866524"/>
                  <a:gd name="csY10" fmla="*/ 256520 h 153908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866524" h="1539089">
                    <a:moveTo>
                      <a:pt x="152400" y="256520"/>
                    </a:moveTo>
                    <a:cubicBezTo>
                      <a:pt x="152400" y="114848"/>
                      <a:pt x="267248" y="0"/>
                      <a:pt x="408920" y="0"/>
                    </a:cubicBezTo>
                    <a:lnTo>
                      <a:pt x="1434969" y="0"/>
                    </a:lnTo>
                    <a:cubicBezTo>
                      <a:pt x="1576641" y="0"/>
                      <a:pt x="1691489" y="114848"/>
                      <a:pt x="1691489" y="256520"/>
                    </a:cubicBezTo>
                    <a:cubicBezTo>
                      <a:pt x="1692495" y="432123"/>
                      <a:pt x="1865518" y="616780"/>
                      <a:pt x="1866524" y="792383"/>
                    </a:cubicBezTo>
                    <a:lnTo>
                      <a:pt x="1691489" y="1282569"/>
                    </a:lnTo>
                    <a:cubicBezTo>
                      <a:pt x="1691489" y="1424241"/>
                      <a:pt x="1576641" y="1539089"/>
                      <a:pt x="1434969" y="1539089"/>
                    </a:cubicBezTo>
                    <a:lnTo>
                      <a:pt x="408920" y="1539089"/>
                    </a:lnTo>
                    <a:cubicBezTo>
                      <a:pt x="267248" y="1539089"/>
                      <a:pt x="152400" y="1424241"/>
                      <a:pt x="152400" y="1282569"/>
                    </a:cubicBezTo>
                    <a:cubicBezTo>
                      <a:pt x="152903" y="1125008"/>
                      <a:pt x="-502" y="985555"/>
                      <a:pt x="1" y="827994"/>
                    </a:cubicBezTo>
                    <a:cubicBezTo>
                      <a:pt x="-502" y="643538"/>
                      <a:pt x="152903" y="440976"/>
                      <a:pt x="152400" y="256520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ABC39B54-858B-BD28-0EBA-D5FA83F20695}"/>
                  </a:ext>
                </a:extLst>
              </p:cNvPr>
              <p:cNvGrpSpPr/>
              <p:nvPr/>
            </p:nvGrpSpPr>
            <p:grpSpPr>
              <a:xfrm>
                <a:off x="5207111" y="2423503"/>
                <a:ext cx="1441292" cy="1210559"/>
                <a:chOff x="5184966" y="2484898"/>
                <a:chExt cx="1441292" cy="1210559"/>
              </a:xfrm>
            </p:grpSpPr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7F67CC4E-F4A5-470F-118E-CD0D945DCCBF}"/>
                    </a:ext>
                  </a:extLst>
                </p:cNvPr>
                <p:cNvSpPr txBox="1"/>
                <p:nvPr/>
              </p:nvSpPr>
              <p:spPr>
                <a:xfrm>
                  <a:off x="5184966" y="2484898"/>
                  <a:ext cx="144129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  <a:latin typeface="Roboto" pitchFamily="2" charset="0"/>
                      <a:ea typeface="Roboto" pitchFamily="2" charset="0"/>
                    </a:rPr>
                    <a:t>GIAI ĐOẠN</a:t>
                  </a: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FCA763B6-824C-C414-9AFE-28018B5FE330}"/>
                    </a:ext>
                  </a:extLst>
                </p:cNvPr>
                <p:cNvSpPr txBox="1"/>
                <p:nvPr/>
              </p:nvSpPr>
              <p:spPr>
                <a:xfrm>
                  <a:off x="5734072" y="2767012"/>
                  <a:ext cx="343080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  <a:latin typeface="Roboto" pitchFamily="2" charset="0"/>
                      <a:ea typeface="Roboto" pitchFamily="2" charset="0"/>
                    </a:rPr>
                    <a:t>2</a:t>
                  </a:r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850D1984-49AF-1573-13EA-9D58C888F69F}"/>
                    </a:ext>
                  </a:extLst>
                </p:cNvPr>
                <p:cNvSpPr txBox="1"/>
                <p:nvPr/>
              </p:nvSpPr>
              <p:spPr>
                <a:xfrm>
                  <a:off x="5184966" y="3387680"/>
                  <a:ext cx="1441292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chemeClr val="bg1"/>
                      </a:solidFill>
                      <a:latin typeface="Roboto" pitchFamily="2" charset="0"/>
                      <a:ea typeface="Roboto" pitchFamily="2" charset="0"/>
                    </a:rPr>
                    <a:t>(6 - 12 tháng)</a:t>
                  </a:r>
                </a:p>
              </p:txBody>
            </p:sp>
          </p:grp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53E8D76-4922-B8EB-2591-F150531D7FCB}"/>
                </a:ext>
              </a:extLst>
            </p:cNvPr>
            <p:cNvSpPr txBox="1"/>
            <p:nvPr/>
          </p:nvSpPr>
          <p:spPr>
            <a:xfrm>
              <a:off x="5153037" y="4058006"/>
              <a:ext cx="15494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Mở rộng multi-CA, batch signing, timestamp 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56ADBE38-AF51-F26A-4C1C-31D64CE62C49}"/>
              </a:ext>
            </a:extLst>
          </p:cNvPr>
          <p:cNvGrpSpPr/>
          <p:nvPr/>
        </p:nvGrpSpPr>
        <p:grpSpPr>
          <a:xfrm>
            <a:off x="7368572" y="2000778"/>
            <a:ext cx="1866524" cy="2554753"/>
            <a:chOff x="7368572" y="2281431"/>
            <a:chExt cx="1866524" cy="2554753"/>
          </a:xfrm>
        </p:grpSpPr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DAF30293-2099-DEC1-EDEE-88A559790432}"/>
                </a:ext>
              </a:extLst>
            </p:cNvPr>
            <p:cNvGrpSpPr/>
            <p:nvPr/>
          </p:nvGrpSpPr>
          <p:grpSpPr>
            <a:xfrm>
              <a:off x="7368572" y="2281431"/>
              <a:ext cx="1866524" cy="1539089"/>
              <a:chOff x="7368572" y="2281431"/>
              <a:chExt cx="1866524" cy="1539089"/>
            </a:xfrm>
          </p:grpSpPr>
          <p:sp>
            <p:nvSpPr>
              <p:cNvPr id="36" name="Rectangle: Rounded Corners 33">
                <a:extLst>
                  <a:ext uri="{FF2B5EF4-FFF2-40B4-BE49-F238E27FC236}">
                    <a16:creationId xmlns:a16="http://schemas.microsoft.com/office/drawing/2014/main" id="{30E09625-881D-B5C4-F194-F3EC685AC680}"/>
                  </a:ext>
                </a:extLst>
              </p:cNvPr>
              <p:cNvSpPr/>
              <p:nvPr/>
            </p:nvSpPr>
            <p:spPr>
              <a:xfrm>
                <a:off x="7368572" y="2281431"/>
                <a:ext cx="1866524" cy="1539089"/>
              </a:xfrm>
              <a:custGeom>
                <a:avLst/>
                <a:gdLst>
                  <a:gd name="csX0" fmla="*/ 0 w 1539089"/>
                  <a:gd name="csY0" fmla="*/ 256520 h 1539089"/>
                  <a:gd name="csX1" fmla="*/ 256520 w 1539089"/>
                  <a:gd name="csY1" fmla="*/ 0 h 1539089"/>
                  <a:gd name="csX2" fmla="*/ 1282569 w 1539089"/>
                  <a:gd name="csY2" fmla="*/ 0 h 1539089"/>
                  <a:gd name="csX3" fmla="*/ 1539089 w 1539089"/>
                  <a:gd name="csY3" fmla="*/ 256520 h 1539089"/>
                  <a:gd name="csX4" fmla="*/ 1539089 w 1539089"/>
                  <a:gd name="csY4" fmla="*/ 1282569 h 1539089"/>
                  <a:gd name="csX5" fmla="*/ 1282569 w 1539089"/>
                  <a:gd name="csY5" fmla="*/ 1539089 h 1539089"/>
                  <a:gd name="csX6" fmla="*/ 256520 w 1539089"/>
                  <a:gd name="csY6" fmla="*/ 1539089 h 1539089"/>
                  <a:gd name="csX7" fmla="*/ 0 w 1539089"/>
                  <a:gd name="csY7" fmla="*/ 1282569 h 1539089"/>
                  <a:gd name="csX8" fmla="*/ 0 w 1539089"/>
                  <a:gd name="csY8" fmla="*/ 256520 h 1539089"/>
                  <a:gd name="csX0" fmla="*/ 152400 w 1691489"/>
                  <a:gd name="csY0" fmla="*/ 256520 h 1539089"/>
                  <a:gd name="csX1" fmla="*/ 408920 w 1691489"/>
                  <a:gd name="csY1" fmla="*/ 0 h 1539089"/>
                  <a:gd name="csX2" fmla="*/ 1434969 w 1691489"/>
                  <a:gd name="csY2" fmla="*/ 0 h 1539089"/>
                  <a:gd name="csX3" fmla="*/ 1691489 w 1691489"/>
                  <a:gd name="csY3" fmla="*/ 256520 h 1539089"/>
                  <a:gd name="csX4" fmla="*/ 1691489 w 1691489"/>
                  <a:gd name="csY4" fmla="*/ 1282569 h 1539089"/>
                  <a:gd name="csX5" fmla="*/ 1434969 w 1691489"/>
                  <a:gd name="csY5" fmla="*/ 1539089 h 1539089"/>
                  <a:gd name="csX6" fmla="*/ 408920 w 1691489"/>
                  <a:gd name="csY6" fmla="*/ 1539089 h 1539089"/>
                  <a:gd name="csX7" fmla="*/ 152400 w 1691489"/>
                  <a:gd name="csY7" fmla="*/ 1282569 h 1539089"/>
                  <a:gd name="csX8" fmla="*/ 1 w 1691489"/>
                  <a:gd name="csY8" fmla="*/ 827994 h 1539089"/>
                  <a:gd name="csX9" fmla="*/ 152400 w 1691489"/>
                  <a:gd name="csY9" fmla="*/ 256520 h 1539089"/>
                  <a:gd name="csX0" fmla="*/ 152400 w 1866524"/>
                  <a:gd name="csY0" fmla="*/ 256520 h 1539089"/>
                  <a:gd name="csX1" fmla="*/ 408920 w 1866524"/>
                  <a:gd name="csY1" fmla="*/ 0 h 1539089"/>
                  <a:gd name="csX2" fmla="*/ 1434969 w 1866524"/>
                  <a:gd name="csY2" fmla="*/ 0 h 1539089"/>
                  <a:gd name="csX3" fmla="*/ 1691489 w 1866524"/>
                  <a:gd name="csY3" fmla="*/ 256520 h 1539089"/>
                  <a:gd name="csX4" fmla="*/ 1866524 w 1866524"/>
                  <a:gd name="csY4" fmla="*/ 792383 h 1539089"/>
                  <a:gd name="csX5" fmla="*/ 1691489 w 1866524"/>
                  <a:gd name="csY5" fmla="*/ 1282569 h 1539089"/>
                  <a:gd name="csX6" fmla="*/ 1434969 w 1866524"/>
                  <a:gd name="csY6" fmla="*/ 1539089 h 1539089"/>
                  <a:gd name="csX7" fmla="*/ 408920 w 1866524"/>
                  <a:gd name="csY7" fmla="*/ 1539089 h 1539089"/>
                  <a:gd name="csX8" fmla="*/ 152400 w 1866524"/>
                  <a:gd name="csY8" fmla="*/ 1282569 h 1539089"/>
                  <a:gd name="csX9" fmla="*/ 1 w 1866524"/>
                  <a:gd name="csY9" fmla="*/ 827994 h 1539089"/>
                  <a:gd name="csX10" fmla="*/ 152400 w 1866524"/>
                  <a:gd name="csY10" fmla="*/ 256520 h 153908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866524" h="1539089">
                    <a:moveTo>
                      <a:pt x="152400" y="256520"/>
                    </a:moveTo>
                    <a:cubicBezTo>
                      <a:pt x="152400" y="114848"/>
                      <a:pt x="267248" y="0"/>
                      <a:pt x="408920" y="0"/>
                    </a:cubicBezTo>
                    <a:lnTo>
                      <a:pt x="1434969" y="0"/>
                    </a:lnTo>
                    <a:cubicBezTo>
                      <a:pt x="1576641" y="0"/>
                      <a:pt x="1691489" y="114848"/>
                      <a:pt x="1691489" y="256520"/>
                    </a:cubicBezTo>
                    <a:cubicBezTo>
                      <a:pt x="1692495" y="432123"/>
                      <a:pt x="1865518" y="616780"/>
                      <a:pt x="1866524" y="792383"/>
                    </a:cubicBezTo>
                    <a:lnTo>
                      <a:pt x="1691489" y="1282569"/>
                    </a:lnTo>
                    <a:cubicBezTo>
                      <a:pt x="1691489" y="1424241"/>
                      <a:pt x="1576641" y="1539089"/>
                      <a:pt x="1434969" y="1539089"/>
                    </a:cubicBezTo>
                    <a:lnTo>
                      <a:pt x="408920" y="1539089"/>
                    </a:lnTo>
                    <a:cubicBezTo>
                      <a:pt x="267248" y="1539089"/>
                      <a:pt x="152400" y="1424241"/>
                      <a:pt x="152400" y="1282569"/>
                    </a:cubicBezTo>
                    <a:cubicBezTo>
                      <a:pt x="152903" y="1125008"/>
                      <a:pt x="-502" y="985555"/>
                      <a:pt x="1" y="827994"/>
                    </a:cubicBezTo>
                    <a:cubicBezTo>
                      <a:pt x="-502" y="643538"/>
                      <a:pt x="152903" y="440976"/>
                      <a:pt x="152400" y="256520"/>
                    </a:cubicBezTo>
                    <a:close/>
                  </a:path>
                </a:pathLst>
              </a:custGeom>
              <a:solidFill>
                <a:srgbClr val="76C1F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08B40690-DE3A-F861-CE51-3FAE0866C9A0}"/>
                  </a:ext>
                </a:extLst>
              </p:cNvPr>
              <p:cNvGrpSpPr/>
              <p:nvPr/>
            </p:nvGrpSpPr>
            <p:grpSpPr>
              <a:xfrm>
                <a:off x="7581188" y="2445696"/>
                <a:ext cx="1441292" cy="1210559"/>
                <a:chOff x="7610376" y="2484898"/>
                <a:chExt cx="1441292" cy="1210559"/>
              </a:xfrm>
            </p:grpSpPr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D689C992-60D7-655F-F78E-DE1F73F3576D}"/>
                    </a:ext>
                  </a:extLst>
                </p:cNvPr>
                <p:cNvSpPr txBox="1"/>
                <p:nvPr/>
              </p:nvSpPr>
              <p:spPr>
                <a:xfrm>
                  <a:off x="7610376" y="2484898"/>
                  <a:ext cx="144129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  <a:latin typeface="Roboto" pitchFamily="2" charset="0"/>
                      <a:ea typeface="Roboto" pitchFamily="2" charset="0"/>
                    </a:rPr>
                    <a:t>GIAI ĐOẠN</a:t>
                  </a: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6CC40876-CAAA-C23C-66AC-2CCAEE5B6D81}"/>
                    </a:ext>
                  </a:extLst>
                </p:cNvPr>
                <p:cNvSpPr txBox="1"/>
                <p:nvPr/>
              </p:nvSpPr>
              <p:spPr>
                <a:xfrm>
                  <a:off x="8159482" y="2767012"/>
                  <a:ext cx="343080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  <a:latin typeface="Roboto" pitchFamily="2" charset="0"/>
                      <a:ea typeface="Roboto" pitchFamily="2" charset="0"/>
                    </a:rPr>
                    <a:t>3</a:t>
                  </a: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94A48E84-F2D0-1F52-4C42-764232FEC756}"/>
                    </a:ext>
                  </a:extLst>
                </p:cNvPr>
                <p:cNvSpPr txBox="1"/>
                <p:nvPr/>
              </p:nvSpPr>
              <p:spPr>
                <a:xfrm>
                  <a:off x="7610376" y="3387680"/>
                  <a:ext cx="1441292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chemeClr val="bg1"/>
                      </a:solidFill>
                      <a:latin typeface="Roboto" pitchFamily="2" charset="0"/>
                      <a:ea typeface="Roboto" pitchFamily="2" charset="0"/>
                    </a:rPr>
                    <a:t>(12 - 24 tháng)</a:t>
                  </a:r>
                </a:p>
              </p:txBody>
            </p:sp>
          </p:grpSp>
        </p:grp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5EB35C4-9959-A2A4-ED55-0301A8FAAEFA}"/>
                </a:ext>
              </a:extLst>
            </p:cNvPr>
            <p:cNvSpPr txBox="1"/>
            <p:nvPr/>
          </p:nvSpPr>
          <p:spPr>
            <a:xfrm>
              <a:off x="7527114" y="4005187"/>
              <a:ext cx="15494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200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Định vị thành Signature Gateway quốc gia, mở rộng cross-border.   </a:t>
              </a:r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6722367D-D575-029D-F41E-3BF4558D9CFB}"/>
              </a:ext>
            </a:extLst>
          </p:cNvPr>
          <p:cNvSpPr txBox="1"/>
          <p:nvPr/>
        </p:nvSpPr>
        <p:spPr>
          <a:xfrm>
            <a:off x="1916503" y="419137"/>
            <a:ext cx="74830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194794"/>
                </a:solidFill>
                <a:latin typeface="Roboto" pitchFamily="2" charset="0"/>
                <a:ea typeface="Roboto" pitchFamily="2" charset="0"/>
              </a:rPr>
              <a:t>KHUYẾN NGHỊ TRIỂN KHAI</a:t>
            </a:r>
            <a:endParaRPr lang="vi-VN" sz="4000" b="1" dirty="0">
              <a:solidFill>
                <a:srgbClr val="F3B801"/>
              </a:solidFill>
              <a:latin typeface="Roboto" pitchFamily="2" charset="0"/>
              <a:ea typeface="Roboto" pitchFamily="2" charset="0"/>
            </a:endParaRP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7DF9C90B-10BC-21AD-9292-E87A481B5BEC}"/>
              </a:ext>
            </a:extLst>
          </p:cNvPr>
          <p:cNvGrpSpPr/>
          <p:nvPr/>
        </p:nvGrpSpPr>
        <p:grpSpPr>
          <a:xfrm>
            <a:off x="1384235" y="2626418"/>
            <a:ext cx="889629" cy="369332"/>
            <a:chOff x="1384235" y="2907071"/>
            <a:chExt cx="889629" cy="369332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EF4EEC8-9B7A-1194-19C9-F375208A8781}"/>
                </a:ext>
              </a:extLst>
            </p:cNvPr>
            <p:cNvSpPr txBox="1"/>
            <p:nvPr/>
          </p:nvSpPr>
          <p:spPr>
            <a:xfrm>
              <a:off x="1559143" y="2907071"/>
              <a:ext cx="7147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Start</a:t>
              </a: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B2F5A3B1-2D9F-9808-F846-9E61FADCB526}"/>
                </a:ext>
              </a:extLst>
            </p:cNvPr>
            <p:cNvSpPr/>
            <p:nvPr/>
          </p:nvSpPr>
          <p:spPr>
            <a:xfrm>
              <a:off x="1384235" y="3013065"/>
              <a:ext cx="157344" cy="157344"/>
            </a:xfrm>
            <a:prstGeom prst="ellipse">
              <a:avLst/>
            </a:prstGeom>
            <a:solidFill>
              <a:srgbClr val="19479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sp>
        <p:nvSpPr>
          <p:cNvPr id="60" name="Oval 59">
            <a:extLst>
              <a:ext uri="{FF2B5EF4-FFF2-40B4-BE49-F238E27FC236}">
                <a16:creationId xmlns:a16="http://schemas.microsoft.com/office/drawing/2014/main" id="{1D5BB4D7-8A08-91E3-7260-4E266F87FA2F}"/>
              </a:ext>
            </a:extLst>
          </p:cNvPr>
          <p:cNvSpPr/>
          <p:nvPr/>
        </p:nvSpPr>
        <p:spPr>
          <a:xfrm>
            <a:off x="10587224" y="6026360"/>
            <a:ext cx="157344" cy="157344"/>
          </a:xfrm>
          <a:prstGeom prst="ellipse">
            <a:avLst/>
          </a:prstGeom>
          <a:solidFill>
            <a:srgbClr val="1947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1A6C3469-3E64-55AA-591A-62C4E8EEACA3}"/>
              </a:ext>
            </a:extLst>
          </p:cNvPr>
          <p:cNvSpPr/>
          <p:nvPr/>
        </p:nvSpPr>
        <p:spPr>
          <a:xfrm>
            <a:off x="4230410" y="1391855"/>
            <a:ext cx="157344" cy="157344"/>
          </a:xfrm>
          <a:prstGeom prst="ellipse">
            <a:avLst/>
          </a:prstGeom>
          <a:solidFill>
            <a:srgbClr val="1947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9A89B044-AFB9-FE5B-AB30-2212D09510EC}"/>
              </a:ext>
            </a:extLst>
          </p:cNvPr>
          <p:cNvSpPr/>
          <p:nvPr/>
        </p:nvSpPr>
        <p:spPr>
          <a:xfrm>
            <a:off x="382437" y="6372988"/>
            <a:ext cx="285227" cy="285227"/>
          </a:xfrm>
          <a:prstGeom prst="ellipse">
            <a:avLst/>
          </a:prstGeom>
          <a:solidFill>
            <a:srgbClr val="D2EB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9A2F547C-D936-CD4B-D52B-3921533800F0}"/>
              </a:ext>
            </a:extLst>
          </p:cNvPr>
          <p:cNvSpPr/>
          <p:nvPr/>
        </p:nvSpPr>
        <p:spPr>
          <a:xfrm>
            <a:off x="10911640" y="1169284"/>
            <a:ext cx="157344" cy="157344"/>
          </a:xfrm>
          <a:prstGeom prst="ellipse">
            <a:avLst/>
          </a:prstGeom>
          <a:solidFill>
            <a:srgbClr val="1947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1CBCFECA-E3DE-5B45-B760-7126285E94AB}"/>
              </a:ext>
            </a:extLst>
          </p:cNvPr>
          <p:cNvSpPr/>
          <p:nvPr/>
        </p:nvSpPr>
        <p:spPr>
          <a:xfrm>
            <a:off x="1613732" y="6579543"/>
            <a:ext cx="157344" cy="157344"/>
          </a:xfrm>
          <a:prstGeom prst="ellipse">
            <a:avLst/>
          </a:prstGeom>
          <a:solidFill>
            <a:srgbClr val="1947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4C1158E4-5BF2-CB92-3F70-399288C0B986}"/>
              </a:ext>
            </a:extLst>
          </p:cNvPr>
          <p:cNvGrpSpPr/>
          <p:nvPr/>
        </p:nvGrpSpPr>
        <p:grpSpPr>
          <a:xfrm>
            <a:off x="3140892" y="4676785"/>
            <a:ext cx="1983887" cy="459166"/>
            <a:chOff x="3140892" y="4676785"/>
            <a:chExt cx="1983887" cy="459166"/>
          </a:xfrm>
        </p:grpSpPr>
        <p:pic>
          <p:nvPicPr>
            <p:cNvPr id="79" name="Graphic 78" descr="Dim (Smaller Sun) with solid fill">
              <a:extLst>
                <a:ext uri="{FF2B5EF4-FFF2-40B4-BE49-F238E27FC236}">
                  <a16:creationId xmlns:a16="http://schemas.microsoft.com/office/drawing/2014/main" id="{A5679589-43B3-3684-174B-38FD2D1A51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140892" y="4678751"/>
              <a:ext cx="457200" cy="457200"/>
            </a:xfrm>
            <a:prstGeom prst="rect">
              <a:avLst/>
            </a:prstGeom>
          </p:spPr>
        </p:pic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E2783EA1-7B93-D206-576A-85F644283616}"/>
                </a:ext>
              </a:extLst>
            </p:cNvPr>
            <p:cNvSpPr txBox="1"/>
            <p:nvPr/>
          </p:nvSpPr>
          <p:spPr>
            <a:xfrm>
              <a:off x="3522531" y="4721113"/>
              <a:ext cx="12846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b="1" dirty="0">
                  <a:solidFill>
                    <a:srgbClr val="194794"/>
                  </a:solidFill>
                  <a:latin typeface="Roboto" pitchFamily="2" charset="0"/>
                  <a:ea typeface="Roboto" pitchFamily="2" charset="0"/>
                </a:rPr>
                <a:t>KẾT LUẬN</a:t>
              </a:r>
            </a:p>
          </p:txBody>
        </p:sp>
        <p:pic>
          <p:nvPicPr>
            <p:cNvPr id="90" name="Graphic 89" descr="Dim (Smaller Sun) with solid fill">
              <a:extLst>
                <a:ext uri="{FF2B5EF4-FFF2-40B4-BE49-F238E27FC236}">
                  <a16:creationId xmlns:a16="http://schemas.microsoft.com/office/drawing/2014/main" id="{F396C91A-45B8-F871-4795-0F6936B174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667579" y="4676785"/>
              <a:ext cx="457200" cy="457200"/>
            </a:xfrm>
            <a:prstGeom prst="rect">
              <a:avLst/>
            </a:prstGeom>
          </p:spPr>
        </p:pic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C619EAF8-6D96-819A-EF8A-F1F13F2A9AD3}"/>
              </a:ext>
            </a:extLst>
          </p:cNvPr>
          <p:cNvGrpSpPr/>
          <p:nvPr/>
        </p:nvGrpSpPr>
        <p:grpSpPr>
          <a:xfrm>
            <a:off x="2996725" y="5168426"/>
            <a:ext cx="5743032" cy="518213"/>
            <a:chOff x="2996725" y="5168426"/>
            <a:chExt cx="5743032" cy="518213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2D0E53CA-5907-1211-88FB-3F86B6149104}"/>
                </a:ext>
              </a:extLst>
            </p:cNvPr>
            <p:cNvGrpSpPr/>
            <p:nvPr/>
          </p:nvGrpSpPr>
          <p:grpSpPr>
            <a:xfrm>
              <a:off x="3094839" y="5168426"/>
              <a:ext cx="5644918" cy="518213"/>
              <a:chOff x="3188861" y="5557725"/>
              <a:chExt cx="5644918" cy="518213"/>
            </a:xfrm>
          </p:grpSpPr>
          <p:sp>
            <p:nvSpPr>
              <p:cNvPr id="82" name="Rectangle: Rounded Corners 81">
                <a:extLst>
                  <a:ext uri="{FF2B5EF4-FFF2-40B4-BE49-F238E27FC236}">
                    <a16:creationId xmlns:a16="http://schemas.microsoft.com/office/drawing/2014/main" id="{31F2FE77-39D5-7887-D279-A85FE8D64D83}"/>
                  </a:ext>
                </a:extLst>
              </p:cNvPr>
              <p:cNvSpPr/>
              <p:nvPr/>
            </p:nvSpPr>
            <p:spPr>
              <a:xfrm>
                <a:off x="3188861" y="5557725"/>
                <a:ext cx="5644918" cy="518213"/>
              </a:xfrm>
              <a:prstGeom prst="roundRect">
                <a:avLst>
                  <a:gd name="adj" fmla="val 50000"/>
                </a:avLst>
              </a:prstGeom>
              <a:solidFill>
                <a:srgbClr val="19479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dirty="0"/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BE05FF24-8FBD-F156-40AD-49D690F71E37}"/>
                  </a:ext>
                </a:extLst>
              </p:cNvPr>
              <p:cNvSpPr txBox="1"/>
              <p:nvPr/>
            </p:nvSpPr>
            <p:spPr>
              <a:xfrm>
                <a:off x="3293563" y="5603893"/>
                <a:ext cx="54611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EEF9FF"/>
                    </a:solidFill>
                    <a:latin typeface="Roboto" pitchFamily="2" charset="0"/>
                    <a:ea typeface="Roboto" pitchFamily="2" charset="0"/>
                  </a:rPr>
                  <a:t>Nếu ưu tiên </a:t>
                </a:r>
                <a:r>
                  <a:rPr lang="vi-VN" sz="1200" b="1" dirty="0">
                    <a:solidFill>
                      <a:srgbClr val="EEF9FF"/>
                    </a:solidFill>
                    <a:latin typeface="Roboto" pitchFamily="2" charset="0"/>
                    <a:ea typeface="Roboto" pitchFamily="2" charset="0"/>
                  </a:rPr>
                  <a:t>chi phí thấp &amp; UX tốt cho ký nhiều lần </a:t>
                </a:r>
                <a:r>
                  <a:rPr lang="vi-VN" sz="1200" dirty="0">
                    <a:solidFill>
                      <a:srgbClr val="EEF9FF"/>
                    </a:solidFill>
                    <a:latin typeface="Roboto" pitchFamily="2" charset="0"/>
                    <a:ea typeface="Roboto" pitchFamily="2" charset="0"/>
                  </a:rPr>
                  <a:t>→ </a:t>
                </a:r>
                <a:r>
                  <a:rPr lang="vi-VN" sz="1200" b="1" dirty="0">
                    <a:solidFill>
                      <a:srgbClr val="FFC000"/>
                    </a:solidFill>
                    <a:latin typeface="Roboto" pitchFamily="2" charset="0"/>
                    <a:ea typeface="Roboto" pitchFamily="2" charset="0"/>
                  </a:rPr>
                  <a:t>(A) Web-based SIC</a:t>
                </a:r>
                <a:r>
                  <a:rPr lang="vi-VN" sz="1200" dirty="0">
                    <a:solidFill>
                      <a:srgbClr val="EEF9FF"/>
                    </a:solidFill>
                    <a:latin typeface="Roboto" pitchFamily="2" charset="0"/>
                    <a:ea typeface="Roboto" pitchFamily="2" charset="0"/>
                  </a:rPr>
                  <a:t> là “</a:t>
                </a:r>
                <a:r>
                  <a:rPr lang="vi-VN" sz="1200" b="1" dirty="0">
                    <a:solidFill>
                      <a:srgbClr val="EEF9FF"/>
                    </a:solidFill>
                    <a:latin typeface="Roboto" pitchFamily="2" charset="0"/>
                    <a:ea typeface="Roboto" pitchFamily="2" charset="0"/>
                  </a:rPr>
                  <a:t>xương sống</a:t>
                </a:r>
                <a:r>
                  <a:rPr lang="vi-VN" sz="1200" dirty="0">
                    <a:solidFill>
                      <a:srgbClr val="194794"/>
                    </a:solidFill>
                    <a:latin typeface="Roboto" pitchFamily="2" charset="0"/>
                    <a:ea typeface="Roboto" pitchFamily="2" charset="0"/>
                  </a:rPr>
                  <a:t>”. </a:t>
                </a:r>
              </a:p>
            </p:txBody>
          </p:sp>
        </p:grpSp>
        <p:sp>
          <p:nvSpPr>
            <p:cNvPr id="92" name="Diamond 91">
              <a:extLst>
                <a:ext uri="{FF2B5EF4-FFF2-40B4-BE49-F238E27FC236}">
                  <a16:creationId xmlns:a16="http://schemas.microsoft.com/office/drawing/2014/main" id="{3BF52A93-0697-7135-FCFB-BA89BC8D230F}"/>
                </a:ext>
              </a:extLst>
            </p:cNvPr>
            <p:cNvSpPr/>
            <p:nvPr/>
          </p:nvSpPr>
          <p:spPr>
            <a:xfrm>
              <a:off x="2996725" y="5335199"/>
              <a:ext cx="184667" cy="184667"/>
            </a:xfrm>
            <a:prstGeom prst="diamond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55BAB276-8940-BF00-015C-99BFCC865880}"/>
              </a:ext>
            </a:extLst>
          </p:cNvPr>
          <p:cNvGrpSpPr/>
          <p:nvPr/>
        </p:nvGrpSpPr>
        <p:grpSpPr>
          <a:xfrm>
            <a:off x="2996725" y="5762055"/>
            <a:ext cx="5743032" cy="369332"/>
            <a:chOff x="2996725" y="5762055"/>
            <a:chExt cx="5743032" cy="369332"/>
          </a:xfrm>
        </p:grpSpPr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26BAD943-FFDC-61EC-B41C-277B7ABA53D7}"/>
                </a:ext>
              </a:extLst>
            </p:cNvPr>
            <p:cNvGrpSpPr/>
            <p:nvPr/>
          </p:nvGrpSpPr>
          <p:grpSpPr>
            <a:xfrm>
              <a:off x="3094839" y="5762055"/>
              <a:ext cx="5644918" cy="369332"/>
              <a:chOff x="3188861" y="5557726"/>
              <a:chExt cx="5644918" cy="369332"/>
            </a:xfrm>
          </p:grpSpPr>
          <p:sp>
            <p:nvSpPr>
              <p:cNvPr id="85" name="Rectangle: Rounded Corners 84">
                <a:extLst>
                  <a:ext uri="{FF2B5EF4-FFF2-40B4-BE49-F238E27FC236}">
                    <a16:creationId xmlns:a16="http://schemas.microsoft.com/office/drawing/2014/main" id="{CBA913A7-389A-DE21-4C73-1129E4873DF8}"/>
                  </a:ext>
                </a:extLst>
              </p:cNvPr>
              <p:cNvSpPr/>
              <p:nvPr/>
            </p:nvSpPr>
            <p:spPr>
              <a:xfrm>
                <a:off x="3188861" y="5557726"/>
                <a:ext cx="5644918" cy="369332"/>
              </a:xfrm>
              <a:prstGeom prst="roundRect">
                <a:avLst>
                  <a:gd name="adj" fmla="val 50000"/>
                </a:avLst>
              </a:prstGeom>
              <a:solidFill>
                <a:srgbClr val="19479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6B5B1A5C-5492-BE2C-6A66-9E0F05AC21F4}"/>
                  </a:ext>
                </a:extLst>
              </p:cNvPr>
              <p:cNvSpPr txBox="1"/>
              <p:nvPr/>
            </p:nvSpPr>
            <p:spPr>
              <a:xfrm>
                <a:off x="3293563" y="5603893"/>
                <a:ext cx="546113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EEF9FF"/>
                    </a:solidFill>
                    <a:latin typeface="Roboto" pitchFamily="2" charset="0"/>
                    <a:ea typeface="Roboto" pitchFamily="2" charset="0"/>
                  </a:rPr>
                  <a:t>Dùng </a:t>
                </a:r>
                <a:r>
                  <a:rPr lang="vi-VN" sz="1200" b="1" dirty="0">
                    <a:solidFill>
                      <a:srgbClr val="FFC000"/>
                    </a:solidFill>
                    <a:latin typeface="Roboto" pitchFamily="2" charset="0"/>
                    <a:ea typeface="Roboto" pitchFamily="2" charset="0"/>
                  </a:rPr>
                  <a:t>(B) VNeID RSHUB </a:t>
                </a:r>
                <a:r>
                  <a:rPr lang="vi-VN" sz="1200" dirty="0">
                    <a:solidFill>
                      <a:srgbClr val="EEF9FF"/>
                    </a:solidFill>
                    <a:latin typeface="Roboto" pitchFamily="2" charset="0"/>
                    <a:ea typeface="Roboto" pitchFamily="2" charset="0"/>
                  </a:rPr>
                  <a:t>như </a:t>
                </a:r>
                <a:r>
                  <a:rPr lang="vi-VN" sz="1200" b="1" dirty="0">
                    <a:solidFill>
                      <a:srgbClr val="EEF9FF"/>
                    </a:solidFill>
                    <a:latin typeface="Roboto" pitchFamily="2" charset="0"/>
                    <a:ea typeface="Roboto" pitchFamily="2" charset="0"/>
                  </a:rPr>
                  <a:t>tăng lực </a:t>
                </a:r>
                <a:r>
                  <a:rPr lang="vi-VN" sz="1200" dirty="0">
                    <a:solidFill>
                      <a:srgbClr val="EEF9FF"/>
                    </a:solidFill>
                    <a:latin typeface="Roboto" pitchFamily="2" charset="0"/>
                    <a:ea typeface="Roboto" pitchFamily="2" charset="0"/>
                  </a:rPr>
                  <a:t>ở KYC/consent hoặc theo mức rủi ro. </a:t>
                </a:r>
              </a:p>
            </p:txBody>
          </p:sp>
        </p:grpSp>
        <p:sp>
          <p:nvSpPr>
            <p:cNvPr id="93" name="Diamond 92">
              <a:extLst>
                <a:ext uri="{FF2B5EF4-FFF2-40B4-BE49-F238E27FC236}">
                  <a16:creationId xmlns:a16="http://schemas.microsoft.com/office/drawing/2014/main" id="{F61AB99B-808B-27F3-1302-2F6E98B6E09F}"/>
                </a:ext>
              </a:extLst>
            </p:cNvPr>
            <p:cNvSpPr/>
            <p:nvPr/>
          </p:nvSpPr>
          <p:spPr>
            <a:xfrm>
              <a:off x="2996725" y="5854388"/>
              <a:ext cx="184667" cy="184667"/>
            </a:xfrm>
            <a:prstGeom prst="diamond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FD140F76-B40D-EB1B-F7D5-73B0DA47845A}"/>
              </a:ext>
            </a:extLst>
          </p:cNvPr>
          <p:cNvGrpSpPr/>
          <p:nvPr/>
        </p:nvGrpSpPr>
        <p:grpSpPr>
          <a:xfrm>
            <a:off x="2996725" y="6206803"/>
            <a:ext cx="5743032" cy="531745"/>
            <a:chOff x="2996725" y="6206803"/>
            <a:chExt cx="5743032" cy="531745"/>
          </a:xfrm>
        </p:grpSpPr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0A14FFB3-F38F-F574-5862-147E97590F7F}"/>
                </a:ext>
              </a:extLst>
            </p:cNvPr>
            <p:cNvGrpSpPr/>
            <p:nvPr/>
          </p:nvGrpSpPr>
          <p:grpSpPr>
            <a:xfrm>
              <a:off x="3094839" y="6206803"/>
              <a:ext cx="5644918" cy="531745"/>
              <a:chOff x="3188861" y="5557725"/>
              <a:chExt cx="5644918" cy="531745"/>
            </a:xfrm>
          </p:grpSpPr>
          <p:sp>
            <p:nvSpPr>
              <p:cNvPr id="88" name="Rectangle: Rounded Corners 87">
                <a:extLst>
                  <a:ext uri="{FF2B5EF4-FFF2-40B4-BE49-F238E27FC236}">
                    <a16:creationId xmlns:a16="http://schemas.microsoft.com/office/drawing/2014/main" id="{4BED3AF2-A8E6-0452-F33F-0238A359D950}"/>
                  </a:ext>
                </a:extLst>
              </p:cNvPr>
              <p:cNvSpPr/>
              <p:nvPr/>
            </p:nvSpPr>
            <p:spPr>
              <a:xfrm>
                <a:off x="3188861" y="5557725"/>
                <a:ext cx="5644918" cy="531745"/>
              </a:xfrm>
              <a:prstGeom prst="roundRect">
                <a:avLst>
                  <a:gd name="adj" fmla="val 50000"/>
                </a:avLst>
              </a:prstGeom>
              <a:solidFill>
                <a:srgbClr val="19479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dirty="0"/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2F99BC77-45E9-AB86-3844-CAAA48732263}"/>
                  </a:ext>
                </a:extLst>
              </p:cNvPr>
              <p:cNvSpPr txBox="1"/>
              <p:nvPr/>
            </p:nvSpPr>
            <p:spPr>
              <a:xfrm>
                <a:off x="3293563" y="5603893"/>
                <a:ext cx="54611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1200" dirty="0">
                    <a:solidFill>
                      <a:srgbClr val="EEF9FF"/>
                    </a:solidFill>
                    <a:latin typeface="Roboto" pitchFamily="2" charset="0"/>
                    <a:ea typeface="Roboto" pitchFamily="2" charset="0"/>
                  </a:rPr>
                  <a:t>Hạn chế phụ thuộc </a:t>
                </a:r>
                <a:r>
                  <a:rPr lang="vi-VN" sz="1200" b="1" dirty="0">
                    <a:solidFill>
                      <a:srgbClr val="FFC000"/>
                    </a:solidFill>
                    <a:latin typeface="Roboto" pitchFamily="2" charset="0"/>
                    <a:ea typeface="Roboto" pitchFamily="2" charset="0"/>
                  </a:rPr>
                  <a:t>(C) app riêng của CA</a:t>
                </a:r>
                <a:r>
                  <a:rPr lang="vi-VN" sz="1200" dirty="0">
                    <a:solidFill>
                      <a:srgbClr val="EEF9FF"/>
                    </a:solidFill>
                    <a:latin typeface="Roboto" pitchFamily="2" charset="0"/>
                    <a:ea typeface="Roboto" pitchFamily="2" charset="0"/>
                  </a:rPr>
                  <a:t>; chỉ bật khi có yêu cầu đặc thù/hợp đồng cụ thể. </a:t>
                </a:r>
              </a:p>
            </p:txBody>
          </p:sp>
        </p:grpSp>
        <p:sp>
          <p:nvSpPr>
            <p:cNvPr id="94" name="Diamond 93">
              <a:extLst>
                <a:ext uri="{FF2B5EF4-FFF2-40B4-BE49-F238E27FC236}">
                  <a16:creationId xmlns:a16="http://schemas.microsoft.com/office/drawing/2014/main" id="{3C2B8248-3589-CBA1-27A9-8ECDED8CEFE6}"/>
                </a:ext>
              </a:extLst>
            </p:cNvPr>
            <p:cNvSpPr/>
            <p:nvPr/>
          </p:nvSpPr>
          <p:spPr>
            <a:xfrm>
              <a:off x="2996725" y="6380342"/>
              <a:ext cx="184667" cy="184667"/>
            </a:xfrm>
            <a:prstGeom prst="diamond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</p:spTree>
    <p:extLst>
      <p:ext uri="{BB962C8B-B14F-4D97-AF65-F5344CB8AC3E}">
        <p14:creationId xmlns:p14="http://schemas.microsoft.com/office/powerpoint/2010/main" val="1213752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94794"/>
            </a:gs>
            <a:gs pos="46000">
              <a:schemeClr val="accent1">
                <a:lumMod val="45000"/>
                <a:lumOff val="55000"/>
              </a:schemeClr>
            </a:gs>
            <a:gs pos="98000">
              <a:srgbClr val="19479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FAE9514-A734-F832-691B-FA091EEF2314}"/>
              </a:ext>
            </a:extLst>
          </p:cNvPr>
          <p:cNvSpPr txBox="1"/>
          <p:nvPr/>
        </p:nvSpPr>
        <p:spPr>
          <a:xfrm rot="21377013">
            <a:off x="2646984" y="1369334"/>
            <a:ext cx="741758" cy="1477328"/>
          </a:xfrm>
          <a:prstGeom prst="rect">
            <a:avLst/>
          </a:prstGeom>
          <a:noFill/>
          <a:ln>
            <a:solidFill>
              <a:srgbClr val="E0E1F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b="1" dirty="0">
                <a:solidFill>
                  <a:srgbClr val="EFF0FF"/>
                </a:solidFill>
                <a:latin typeface="Roboto" pitchFamily="2" charset="0"/>
                <a:ea typeface="Roboto" pitchFamily="2" charset="0"/>
              </a:rPr>
              <a:t>T</a:t>
            </a:r>
            <a:endParaRPr lang="en-US" sz="9000" b="1" dirty="0">
              <a:solidFill>
                <a:srgbClr val="F4A72A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C23B98-AAF1-781C-8478-956EC54B5DE0}"/>
              </a:ext>
            </a:extLst>
          </p:cNvPr>
          <p:cNvSpPr txBox="1"/>
          <p:nvPr/>
        </p:nvSpPr>
        <p:spPr>
          <a:xfrm>
            <a:off x="3777455" y="1603443"/>
            <a:ext cx="741758" cy="1477328"/>
          </a:xfrm>
          <a:prstGeom prst="rect">
            <a:avLst/>
          </a:prstGeom>
          <a:noFill/>
          <a:ln>
            <a:solidFill>
              <a:srgbClr val="E0E1F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b="1">
                <a:solidFill>
                  <a:srgbClr val="EFF0FF"/>
                </a:solidFill>
                <a:latin typeface="Roboto" pitchFamily="2" charset="0"/>
                <a:ea typeface="Roboto" pitchFamily="2" charset="0"/>
              </a:rPr>
              <a:t>H</a:t>
            </a:r>
            <a:endParaRPr lang="en-US" sz="9000" b="1" dirty="0">
              <a:solidFill>
                <a:srgbClr val="F4A72A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B69412-0816-3E55-3DC6-0FC413A3F750}"/>
              </a:ext>
            </a:extLst>
          </p:cNvPr>
          <p:cNvSpPr txBox="1"/>
          <p:nvPr/>
        </p:nvSpPr>
        <p:spPr>
          <a:xfrm rot="543199">
            <a:off x="4857222" y="1260716"/>
            <a:ext cx="741758" cy="1477328"/>
          </a:xfrm>
          <a:prstGeom prst="rect">
            <a:avLst/>
          </a:prstGeom>
          <a:noFill/>
          <a:ln>
            <a:solidFill>
              <a:srgbClr val="E0E1F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b="1">
                <a:solidFill>
                  <a:srgbClr val="EFF0FF"/>
                </a:solidFill>
                <a:latin typeface="Roboto" pitchFamily="2" charset="0"/>
                <a:ea typeface="Roboto" pitchFamily="2" charset="0"/>
              </a:rPr>
              <a:t>A</a:t>
            </a:r>
            <a:endParaRPr lang="en-US" sz="9000" b="1" dirty="0">
              <a:solidFill>
                <a:srgbClr val="F4A72A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960C84-2088-6E16-8FF8-5BE8CC48827D}"/>
              </a:ext>
            </a:extLst>
          </p:cNvPr>
          <p:cNvSpPr txBox="1"/>
          <p:nvPr/>
        </p:nvSpPr>
        <p:spPr>
          <a:xfrm rot="21184244">
            <a:off x="6066662" y="1442957"/>
            <a:ext cx="741758" cy="1477328"/>
          </a:xfrm>
          <a:prstGeom prst="rect">
            <a:avLst/>
          </a:prstGeom>
          <a:noFill/>
          <a:ln>
            <a:solidFill>
              <a:srgbClr val="E0E1F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b="1">
                <a:solidFill>
                  <a:srgbClr val="EFF0FF"/>
                </a:solidFill>
                <a:latin typeface="Roboto" pitchFamily="2" charset="0"/>
                <a:ea typeface="Roboto" pitchFamily="2" charset="0"/>
              </a:rPr>
              <a:t>N</a:t>
            </a:r>
            <a:endParaRPr lang="en-US" sz="9000" b="1" dirty="0">
              <a:solidFill>
                <a:srgbClr val="F4A72A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84B707-9DC4-A566-E55A-4966D7D496BC}"/>
              </a:ext>
            </a:extLst>
          </p:cNvPr>
          <p:cNvSpPr txBox="1"/>
          <p:nvPr/>
        </p:nvSpPr>
        <p:spPr>
          <a:xfrm rot="763038">
            <a:off x="7269012" y="1302086"/>
            <a:ext cx="741758" cy="1477328"/>
          </a:xfrm>
          <a:prstGeom prst="rect">
            <a:avLst/>
          </a:prstGeom>
          <a:noFill/>
          <a:ln>
            <a:solidFill>
              <a:srgbClr val="E0E1F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b="1">
                <a:solidFill>
                  <a:srgbClr val="EFF0FF"/>
                </a:solidFill>
                <a:latin typeface="Roboto" pitchFamily="2" charset="0"/>
                <a:ea typeface="Roboto" pitchFamily="2" charset="0"/>
              </a:rPr>
              <a:t>K</a:t>
            </a:r>
            <a:endParaRPr lang="en-US" sz="9000" b="1" dirty="0">
              <a:solidFill>
                <a:srgbClr val="F4A72A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C6C0AD-83C4-E9C5-6AF2-BDD14BD69B80}"/>
              </a:ext>
            </a:extLst>
          </p:cNvPr>
          <p:cNvSpPr txBox="1"/>
          <p:nvPr/>
        </p:nvSpPr>
        <p:spPr>
          <a:xfrm rot="21107008">
            <a:off x="8353751" y="1369334"/>
            <a:ext cx="741758" cy="1477328"/>
          </a:xfrm>
          <a:prstGeom prst="rect">
            <a:avLst/>
          </a:prstGeom>
          <a:noFill/>
          <a:ln>
            <a:solidFill>
              <a:srgbClr val="E0E1F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b="1">
                <a:solidFill>
                  <a:srgbClr val="EFF0FF"/>
                </a:solidFill>
                <a:latin typeface="Roboto" pitchFamily="2" charset="0"/>
                <a:ea typeface="Roboto" pitchFamily="2" charset="0"/>
              </a:rPr>
              <a:t>S</a:t>
            </a:r>
            <a:endParaRPr lang="en-US" sz="9000" b="1" dirty="0">
              <a:solidFill>
                <a:srgbClr val="F4A72A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740408-EEDA-D267-81AE-63FC8FDE7B54}"/>
              </a:ext>
            </a:extLst>
          </p:cNvPr>
          <p:cNvSpPr txBox="1"/>
          <p:nvPr/>
        </p:nvSpPr>
        <p:spPr>
          <a:xfrm>
            <a:off x="4088459" y="3530993"/>
            <a:ext cx="741758" cy="1477328"/>
          </a:xfrm>
          <a:prstGeom prst="rect">
            <a:avLst/>
          </a:prstGeom>
          <a:noFill/>
          <a:ln>
            <a:solidFill>
              <a:srgbClr val="E0E1F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b="1">
                <a:solidFill>
                  <a:srgbClr val="EFF0FF"/>
                </a:solidFill>
                <a:latin typeface="Roboto" pitchFamily="2" charset="0"/>
                <a:ea typeface="Roboto" pitchFamily="2" charset="0"/>
              </a:rPr>
              <a:t>Y</a:t>
            </a:r>
            <a:endParaRPr lang="en-US" sz="9000" b="1" dirty="0">
              <a:solidFill>
                <a:srgbClr val="F4A72A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F584C6-8ECE-8324-2DEC-A4FC2A9E1098}"/>
              </a:ext>
            </a:extLst>
          </p:cNvPr>
          <p:cNvSpPr txBox="1"/>
          <p:nvPr/>
        </p:nvSpPr>
        <p:spPr>
          <a:xfrm rot="1318355">
            <a:off x="5162380" y="3333754"/>
            <a:ext cx="741758" cy="1477328"/>
          </a:xfrm>
          <a:prstGeom prst="rect">
            <a:avLst/>
          </a:prstGeom>
          <a:noFill/>
          <a:ln>
            <a:solidFill>
              <a:srgbClr val="E0E1F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b="1">
                <a:solidFill>
                  <a:srgbClr val="EFF0FF"/>
                </a:solidFill>
                <a:latin typeface="Roboto" pitchFamily="2" charset="0"/>
                <a:ea typeface="Roboto" pitchFamily="2" charset="0"/>
              </a:rPr>
              <a:t>O</a:t>
            </a:r>
            <a:endParaRPr lang="en-US" sz="9000" b="1" dirty="0">
              <a:solidFill>
                <a:srgbClr val="F4A72A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00D0A10-BF24-8F85-BB0B-5093A9F5152D}"/>
              </a:ext>
            </a:extLst>
          </p:cNvPr>
          <p:cNvSpPr txBox="1"/>
          <p:nvPr/>
        </p:nvSpPr>
        <p:spPr>
          <a:xfrm rot="20629341">
            <a:off x="6418409" y="3377105"/>
            <a:ext cx="741758" cy="1477328"/>
          </a:xfrm>
          <a:prstGeom prst="rect">
            <a:avLst/>
          </a:prstGeom>
          <a:noFill/>
          <a:ln>
            <a:solidFill>
              <a:srgbClr val="E0E1F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b="1">
                <a:solidFill>
                  <a:srgbClr val="EFF0FF"/>
                </a:solidFill>
                <a:latin typeface="Roboto" pitchFamily="2" charset="0"/>
                <a:ea typeface="Roboto" pitchFamily="2" charset="0"/>
              </a:rPr>
              <a:t>U</a:t>
            </a:r>
            <a:endParaRPr lang="en-US" sz="9000" b="1" dirty="0">
              <a:solidFill>
                <a:srgbClr val="F4A72A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F50E875-A50B-BE47-5470-B1B288D36C7A}"/>
              </a:ext>
            </a:extLst>
          </p:cNvPr>
          <p:cNvSpPr txBox="1"/>
          <p:nvPr/>
        </p:nvSpPr>
        <p:spPr>
          <a:xfrm>
            <a:off x="7482575" y="3538240"/>
            <a:ext cx="741758" cy="1477328"/>
          </a:xfrm>
          <a:prstGeom prst="rect">
            <a:avLst/>
          </a:prstGeom>
          <a:noFill/>
          <a:ln>
            <a:solidFill>
              <a:srgbClr val="E0E1F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0" b="1">
                <a:solidFill>
                  <a:srgbClr val="EFF0FF"/>
                </a:solidFill>
                <a:latin typeface="Roboto" pitchFamily="2" charset="0"/>
                <a:ea typeface="Roboto" pitchFamily="2" charset="0"/>
              </a:rPr>
              <a:t>!</a:t>
            </a:r>
            <a:endParaRPr lang="en-US" sz="9000" b="1" dirty="0">
              <a:solidFill>
                <a:srgbClr val="F4A72A"/>
              </a:solidFill>
              <a:latin typeface="Roboto" pitchFamily="2" charset="0"/>
              <a:ea typeface="Roboto" pitchFamily="2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AFDE38A-0B11-4DBB-4B27-F48D898E7FE5}"/>
              </a:ext>
            </a:extLst>
          </p:cNvPr>
          <p:cNvGrpSpPr/>
          <p:nvPr/>
        </p:nvGrpSpPr>
        <p:grpSpPr>
          <a:xfrm>
            <a:off x="4088459" y="6092900"/>
            <a:ext cx="1822594" cy="387221"/>
            <a:chOff x="3596931" y="6125409"/>
            <a:chExt cx="1822594" cy="387221"/>
          </a:xfrm>
        </p:grpSpPr>
        <p:pic>
          <p:nvPicPr>
            <p:cNvPr id="23" name="Graphic 22" descr="Telephone outline">
              <a:extLst>
                <a:ext uri="{FF2B5EF4-FFF2-40B4-BE49-F238E27FC236}">
                  <a16:creationId xmlns:a16="http://schemas.microsoft.com/office/drawing/2014/main" id="{5312A0D8-30FB-5282-9D8C-75C2EADB17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596931" y="6125409"/>
              <a:ext cx="387221" cy="387221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26271BB-B49D-5BEC-7D2E-F271559063A4}"/>
                </a:ext>
              </a:extLst>
            </p:cNvPr>
            <p:cNvSpPr txBox="1"/>
            <p:nvPr/>
          </p:nvSpPr>
          <p:spPr>
            <a:xfrm>
              <a:off x="4001270" y="6193969"/>
              <a:ext cx="141825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028 3622 </a:t>
              </a:r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  <a:cs typeface="Roboto" pitchFamily="2" charset="0"/>
                </a:rPr>
                <a:t>2982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A9B6705-C1E2-76DB-4D39-CDF378949163}"/>
              </a:ext>
            </a:extLst>
          </p:cNvPr>
          <p:cNvGrpSpPr/>
          <p:nvPr/>
        </p:nvGrpSpPr>
        <p:grpSpPr>
          <a:xfrm>
            <a:off x="6233851" y="6116859"/>
            <a:ext cx="2620556" cy="387221"/>
            <a:chOff x="6304369" y="6302172"/>
            <a:chExt cx="2620556" cy="387221"/>
          </a:xfrm>
        </p:grpSpPr>
        <p:pic>
          <p:nvPicPr>
            <p:cNvPr id="26" name="Graphic 25" descr="Internet outline">
              <a:extLst>
                <a:ext uri="{FF2B5EF4-FFF2-40B4-BE49-F238E27FC236}">
                  <a16:creationId xmlns:a16="http://schemas.microsoft.com/office/drawing/2014/main" id="{79540589-0362-B76E-01B3-093CD7A544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304369" y="6302172"/>
              <a:ext cx="387221" cy="387221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6854A98-D9DB-4DA7-243D-4138DD59B5FF}"/>
                </a:ext>
              </a:extLst>
            </p:cNvPr>
            <p:cNvSpPr txBox="1"/>
            <p:nvPr/>
          </p:nvSpPr>
          <p:spPr>
            <a:xfrm>
              <a:off x="6789563" y="6342810"/>
              <a:ext cx="2135362" cy="2887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14000"/>
                </a:lnSpc>
                <a:defRPr/>
              </a:pPr>
              <a:r>
                <a:rPr lang="id-ID" sz="12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info@mobile-id.vn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8BA3C90-5314-2767-F3E3-6359BF8D794A}"/>
              </a:ext>
            </a:extLst>
          </p:cNvPr>
          <p:cNvGrpSpPr/>
          <p:nvPr/>
        </p:nvGrpSpPr>
        <p:grpSpPr>
          <a:xfrm>
            <a:off x="1106614" y="1818968"/>
            <a:ext cx="555037" cy="462116"/>
            <a:chOff x="1106614" y="1818968"/>
            <a:chExt cx="555037" cy="462116"/>
          </a:xfrm>
        </p:grpSpPr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7878EA76-C786-B33F-301D-F3F0FBA73602}"/>
                </a:ext>
              </a:extLst>
            </p:cNvPr>
            <p:cNvSpPr/>
            <p:nvPr/>
          </p:nvSpPr>
          <p:spPr>
            <a:xfrm rot="4341833">
              <a:off x="1219200" y="1838632"/>
              <a:ext cx="462116" cy="422787"/>
            </a:xfrm>
            <a:prstGeom prst="triangle">
              <a:avLst/>
            </a:prstGeom>
            <a:noFill/>
            <a:ln>
              <a:solidFill>
                <a:srgbClr val="E0E1F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553C43C5-5DDD-3AD0-1FD0-14B8AD1112B7}"/>
                </a:ext>
              </a:extLst>
            </p:cNvPr>
            <p:cNvSpPr/>
            <p:nvPr/>
          </p:nvSpPr>
          <p:spPr>
            <a:xfrm rot="4341833">
              <a:off x="1092335" y="1954504"/>
              <a:ext cx="335543" cy="306986"/>
            </a:xfrm>
            <a:prstGeom prst="triangle">
              <a:avLst/>
            </a:prstGeom>
            <a:noFill/>
            <a:ln>
              <a:solidFill>
                <a:srgbClr val="E0E1F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A6AA270-93A2-8BC1-1E0A-C760DE93E161}"/>
              </a:ext>
            </a:extLst>
          </p:cNvPr>
          <p:cNvGrpSpPr/>
          <p:nvPr/>
        </p:nvGrpSpPr>
        <p:grpSpPr>
          <a:xfrm>
            <a:off x="3062143" y="5366624"/>
            <a:ext cx="369664" cy="307777"/>
            <a:chOff x="1106614" y="1818968"/>
            <a:chExt cx="555037" cy="462116"/>
          </a:xfrm>
        </p:grpSpPr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1D51ADF4-B89B-3D8D-BBD3-A96F985D9110}"/>
                </a:ext>
              </a:extLst>
            </p:cNvPr>
            <p:cNvSpPr/>
            <p:nvPr/>
          </p:nvSpPr>
          <p:spPr>
            <a:xfrm rot="4341833">
              <a:off x="1219200" y="1838632"/>
              <a:ext cx="462116" cy="422787"/>
            </a:xfrm>
            <a:prstGeom prst="triangle">
              <a:avLst/>
            </a:prstGeom>
            <a:noFill/>
            <a:ln>
              <a:solidFill>
                <a:srgbClr val="E0E1F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9A7A1E3F-F396-6640-1446-C36641A13241}"/>
                </a:ext>
              </a:extLst>
            </p:cNvPr>
            <p:cNvSpPr/>
            <p:nvPr/>
          </p:nvSpPr>
          <p:spPr>
            <a:xfrm rot="4341833">
              <a:off x="1092335" y="1954504"/>
              <a:ext cx="335543" cy="306986"/>
            </a:xfrm>
            <a:prstGeom prst="triangle">
              <a:avLst/>
            </a:prstGeom>
            <a:noFill/>
            <a:ln>
              <a:solidFill>
                <a:srgbClr val="E0E1F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947314F-58DA-1AC5-90F9-29B3C073A187}"/>
              </a:ext>
            </a:extLst>
          </p:cNvPr>
          <p:cNvGrpSpPr/>
          <p:nvPr/>
        </p:nvGrpSpPr>
        <p:grpSpPr>
          <a:xfrm rot="13817624">
            <a:off x="9969413" y="3736250"/>
            <a:ext cx="369664" cy="307777"/>
            <a:chOff x="1106614" y="1818968"/>
            <a:chExt cx="555037" cy="462116"/>
          </a:xfrm>
        </p:grpSpPr>
        <p:sp>
          <p:nvSpPr>
            <p:cNvPr id="35" name="Isosceles Triangle 34">
              <a:extLst>
                <a:ext uri="{FF2B5EF4-FFF2-40B4-BE49-F238E27FC236}">
                  <a16:creationId xmlns:a16="http://schemas.microsoft.com/office/drawing/2014/main" id="{DDC7C3EA-334D-1086-CA67-916701285BCC}"/>
                </a:ext>
              </a:extLst>
            </p:cNvPr>
            <p:cNvSpPr/>
            <p:nvPr/>
          </p:nvSpPr>
          <p:spPr>
            <a:xfrm rot="4341833">
              <a:off x="1219200" y="1838632"/>
              <a:ext cx="462116" cy="422787"/>
            </a:xfrm>
            <a:prstGeom prst="triangle">
              <a:avLst/>
            </a:prstGeom>
            <a:noFill/>
            <a:ln>
              <a:solidFill>
                <a:srgbClr val="E0E1F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Isosceles Triangle 35">
              <a:extLst>
                <a:ext uri="{FF2B5EF4-FFF2-40B4-BE49-F238E27FC236}">
                  <a16:creationId xmlns:a16="http://schemas.microsoft.com/office/drawing/2014/main" id="{B470168F-BA2E-0E3E-3BED-E02C5869EFBC}"/>
                </a:ext>
              </a:extLst>
            </p:cNvPr>
            <p:cNvSpPr/>
            <p:nvPr/>
          </p:nvSpPr>
          <p:spPr>
            <a:xfrm rot="4341833">
              <a:off x="1092335" y="1954504"/>
              <a:ext cx="335543" cy="306986"/>
            </a:xfrm>
            <a:prstGeom prst="triangle">
              <a:avLst/>
            </a:prstGeom>
            <a:noFill/>
            <a:ln>
              <a:solidFill>
                <a:srgbClr val="E0E1F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AC96C3A-B8FA-343C-C899-53BC739438C8}"/>
              </a:ext>
            </a:extLst>
          </p:cNvPr>
          <p:cNvGrpSpPr/>
          <p:nvPr/>
        </p:nvGrpSpPr>
        <p:grpSpPr>
          <a:xfrm>
            <a:off x="206030" y="4529692"/>
            <a:ext cx="369664" cy="307777"/>
            <a:chOff x="1106614" y="1818968"/>
            <a:chExt cx="555037" cy="462116"/>
          </a:xfrm>
        </p:grpSpPr>
        <p:sp>
          <p:nvSpPr>
            <p:cNvPr id="38" name="Isosceles Triangle 37">
              <a:extLst>
                <a:ext uri="{FF2B5EF4-FFF2-40B4-BE49-F238E27FC236}">
                  <a16:creationId xmlns:a16="http://schemas.microsoft.com/office/drawing/2014/main" id="{70BC8BFF-3105-603F-4687-428AF7FE3121}"/>
                </a:ext>
              </a:extLst>
            </p:cNvPr>
            <p:cNvSpPr/>
            <p:nvPr/>
          </p:nvSpPr>
          <p:spPr>
            <a:xfrm rot="4341833">
              <a:off x="1219200" y="1838632"/>
              <a:ext cx="462116" cy="422787"/>
            </a:xfrm>
            <a:prstGeom prst="triangle">
              <a:avLst/>
            </a:prstGeom>
            <a:noFill/>
            <a:ln>
              <a:solidFill>
                <a:srgbClr val="E0E1F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Isosceles Triangle 38">
              <a:extLst>
                <a:ext uri="{FF2B5EF4-FFF2-40B4-BE49-F238E27FC236}">
                  <a16:creationId xmlns:a16="http://schemas.microsoft.com/office/drawing/2014/main" id="{EEE52737-FA34-EB48-983E-5BC7B8C7E917}"/>
                </a:ext>
              </a:extLst>
            </p:cNvPr>
            <p:cNvSpPr/>
            <p:nvPr/>
          </p:nvSpPr>
          <p:spPr>
            <a:xfrm rot="4341833">
              <a:off x="1092335" y="1954504"/>
              <a:ext cx="335543" cy="306986"/>
            </a:xfrm>
            <a:prstGeom prst="triangle">
              <a:avLst/>
            </a:prstGeom>
            <a:noFill/>
            <a:ln>
              <a:solidFill>
                <a:srgbClr val="E0E1F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2453B92-C582-88F1-9012-95DC84BAF5AF}"/>
              </a:ext>
            </a:extLst>
          </p:cNvPr>
          <p:cNvGrpSpPr/>
          <p:nvPr/>
        </p:nvGrpSpPr>
        <p:grpSpPr>
          <a:xfrm rot="10800000">
            <a:off x="11348184" y="689561"/>
            <a:ext cx="369664" cy="307777"/>
            <a:chOff x="1106614" y="1818968"/>
            <a:chExt cx="555037" cy="462116"/>
          </a:xfrm>
        </p:grpSpPr>
        <p:sp>
          <p:nvSpPr>
            <p:cNvPr id="41" name="Isosceles Triangle 40">
              <a:extLst>
                <a:ext uri="{FF2B5EF4-FFF2-40B4-BE49-F238E27FC236}">
                  <a16:creationId xmlns:a16="http://schemas.microsoft.com/office/drawing/2014/main" id="{B2DDBBDB-CB5D-9A2E-4C15-46C108B3C5B8}"/>
                </a:ext>
              </a:extLst>
            </p:cNvPr>
            <p:cNvSpPr/>
            <p:nvPr/>
          </p:nvSpPr>
          <p:spPr>
            <a:xfrm rot="4341833">
              <a:off x="1219200" y="1838632"/>
              <a:ext cx="462116" cy="422787"/>
            </a:xfrm>
            <a:prstGeom prst="triangle">
              <a:avLst/>
            </a:prstGeom>
            <a:noFill/>
            <a:ln>
              <a:solidFill>
                <a:srgbClr val="E0E1F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Isosceles Triangle 41">
              <a:extLst>
                <a:ext uri="{FF2B5EF4-FFF2-40B4-BE49-F238E27FC236}">
                  <a16:creationId xmlns:a16="http://schemas.microsoft.com/office/drawing/2014/main" id="{EB174A0B-2C02-E4E4-8CB7-47ABBE3DAE85}"/>
                </a:ext>
              </a:extLst>
            </p:cNvPr>
            <p:cNvSpPr/>
            <p:nvPr/>
          </p:nvSpPr>
          <p:spPr>
            <a:xfrm rot="4341833">
              <a:off x="1092335" y="1954504"/>
              <a:ext cx="335543" cy="306986"/>
            </a:xfrm>
            <a:prstGeom prst="triangle">
              <a:avLst/>
            </a:prstGeom>
            <a:noFill/>
            <a:ln>
              <a:solidFill>
                <a:srgbClr val="E0E1F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03095DD-75D0-0DE2-3457-07069DFA16A1}"/>
              </a:ext>
            </a:extLst>
          </p:cNvPr>
          <p:cNvGrpSpPr/>
          <p:nvPr/>
        </p:nvGrpSpPr>
        <p:grpSpPr>
          <a:xfrm rot="13817624">
            <a:off x="8950052" y="6203479"/>
            <a:ext cx="369664" cy="307777"/>
            <a:chOff x="1106614" y="1818968"/>
            <a:chExt cx="555037" cy="462116"/>
          </a:xfrm>
        </p:grpSpPr>
        <p:sp>
          <p:nvSpPr>
            <p:cNvPr id="44" name="Isosceles Triangle 43">
              <a:extLst>
                <a:ext uri="{FF2B5EF4-FFF2-40B4-BE49-F238E27FC236}">
                  <a16:creationId xmlns:a16="http://schemas.microsoft.com/office/drawing/2014/main" id="{F4BAF484-8F0A-91DB-DF8B-12F88AD56211}"/>
                </a:ext>
              </a:extLst>
            </p:cNvPr>
            <p:cNvSpPr/>
            <p:nvPr/>
          </p:nvSpPr>
          <p:spPr>
            <a:xfrm rot="4341833">
              <a:off x="1219200" y="1838632"/>
              <a:ext cx="462116" cy="422787"/>
            </a:xfrm>
            <a:prstGeom prst="triangle">
              <a:avLst/>
            </a:prstGeom>
            <a:noFill/>
            <a:ln>
              <a:solidFill>
                <a:srgbClr val="E0E1F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Isosceles Triangle 44">
              <a:extLst>
                <a:ext uri="{FF2B5EF4-FFF2-40B4-BE49-F238E27FC236}">
                  <a16:creationId xmlns:a16="http://schemas.microsoft.com/office/drawing/2014/main" id="{357A367A-0B9A-0D03-7302-10C76A7FF6DA}"/>
                </a:ext>
              </a:extLst>
            </p:cNvPr>
            <p:cNvSpPr/>
            <p:nvPr/>
          </p:nvSpPr>
          <p:spPr>
            <a:xfrm rot="4341833">
              <a:off x="1092335" y="1954504"/>
              <a:ext cx="335543" cy="306986"/>
            </a:xfrm>
            <a:prstGeom prst="triangle">
              <a:avLst/>
            </a:prstGeom>
            <a:noFill/>
            <a:ln>
              <a:solidFill>
                <a:srgbClr val="E0E1F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526AE47-30CA-CD0D-C7DE-FE5522E13F7C}"/>
              </a:ext>
            </a:extLst>
          </p:cNvPr>
          <p:cNvGrpSpPr/>
          <p:nvPr/>
        </p:nvGrpSpPr>
        <p:grpSpPr>
          <a:xfrm rot="13817624">
            <a:off x="5348426" y="1009987"/>
            <a:ext cx="369664" cy="307777"/>
            <a:chOff x="1106614" y="1818968"/>
            <a:chExt cx="555037" cy="462116"/>
          </a:xfrm>
        </p:grpSpPr>
        <p:sp>
          <p:nvSpPr>
            <p:cNvPr id="47" name="Isosceles Triangle 46">
              <a:extLst>
                <a:ext uri="{FF2B5EF4-FFF2-40B4-BE49-F238E27FC236}">
                  <a16:creationId xmlns:a16="http://schemas.microsoft.com/office/drawing/2014/main" id="{9F1210E8-5A4E-4AF3-85B1-6B832FD206A0}"/>
                </a:ext>
              </a:extLst>
            </p:cNvPr>
            <p:cNvSpPr/>
            <p:nvPr/>
          </p:nvSpPr>
          <p:spPr>
            <a:xfrm rot="4341833">
              <a:off x="1219200" y="1838632"/>
              <a:ext cx="462116" cy="422787"/>
            </a:xfrm>
            <a:prstGeom prst="triangle">
              <a:avLst/>
            </a:prstGeom>
            <a:noFill/>
            <a:ln>
              <a:solidFill>
                <a:srgbClr val="E0E1F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Isosceles Triangle 47">
              <a:extLst>
                <a:ext uri="{FF2B5EF4-FFF2-40B4-BE49-F238E27FC236}">
                  <a16:creationId xmlns:a16="http://schemas.microsoft.com/office/drawing/2014/main" id="{E3768147-2459-4F65-394E-5F521ADC0918}"/>
                </a:ext>
              </a:extLst>
            </p:cNvPr>
            <p:cNvSpPr/>
            <p:nvPr/>
          </p:nvSpPr>
          <p:spPr>
            <a:xfrm rot="4341833">
              <a:off x="1092335" y="1954504"/>
              <a:ext cx="335543" cy="306986"/>
            </a:xfrm>
            <a:prstGeom prst="triangle">
              <a:avLst/>
            </a:prstGeom>
            <a:noFill/>
            <a:ln>
              <a:solidFill>
                <a:srgbClr val="E0E1F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1D9459A-75A3-0EF2-CA85-F88A049AA94D}"/>
              </a:ext>
            </a:extLst>
          </p:cNvPr>
          <p:cNvGrpSpPr/>
          <p:nvPr/>
        </p:nvGrpSpPr>
        <p:grpSpPr>
          <a:xfrm rot="13817624">
            <a:off x="6840927" y="4753728"/>
            <a:ext cx="369664" cy="307777"/>
            <a:chOff x="1106614" y="1818968"/>
            <a:chExt cx="555037" cy="462116"/>
          </a:xfrm>
        </p:grpSpPr>
        <p:sp>
          <p:nvSpPr>
            <p:cNvPr id="3" name="Isosceles Triangle 2">
              <a:extLst>
                <a:ext uri="{FF2B5EF4-FFF2-40B4-BE49-F238E27FC236}">
                  <a16:creationId xmlns:a16="http://schemas.microsoft.com/office/drawing/2014/main" id="{64E982FE-583E-5DB9-7397-D0C90A6BE63F}"/>
                </a:ext>
              </a:extLst>
            </p:cNvPr>
            <p:cNvSpPr/>
            <p:nvPr/>
          </p:nvSpPr>
          <p:spPr>
            <a:xfrm rot="4341833">
              <a:off x="1219200" y="1838632"/>
              <a:ext cx="462116" cy="422787"/>
            </a:xfrm>
            <a:prstGeom prst="triangle">
              <a:avLst/>
            </a:prstGeom>
            <a:noFill/>
            <a:ln>
              <a:solidFill>
                <a:srgbClr val="E0E1F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Isosceles Triangle 3">
              <a:extLst>
                <a:ext uri="{FF2B5EF4-FFF2-40B4-BE49-F238E27FC236}">
                  <a16:creationId xmlns:a16="http://schemas.microsoft.com/office/drawing/2014/main" id="{0E5B396F-4759-EF18-2AFB-78C97D8F4011}"/>
                </a:ext>
              </a:extLst>
            </p:cNvPr>
            <p:cNvSpPr/>
            <p:nvPr/>
          </p:nvSpPr>
          <p:spPr>
            <a:xfrm rot="4341833">
              <a:off x="1092335" y="1954504"/>
              <a:ext cx="335543" cy="306986"/>
            </a:xfrm>
            <a:prstGeom prst="triangle">
              <a:avLst/>
            </a:prstGeom>
            <a:noFill/>
            <a:ln>
              <a:solidFill>
                <a:srgbClr val="E0E1F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8A4ECF6B-A275-388F-26D9-0FF1E237F59E}"/>
              </a:ext>
            </a:extLst>
          </p:cNvPr>
          <p:cNvSpPr txBox="1"/>
          <p:nvPr/>
        </p:nvSpPr>
        <p:spPr>
          <a:xfrm>
            <a:off x="3151967" y="5316241"/>
            <a:ext cx="65711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MOBILE-ID TECHNOLOGIES &amp; SERVICES JOINT STOCK COMPANY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3683291-0E95-1D05-6DF2-C661D9C981D9}"/>
              </a:ext>
            </a:extLst>
          </p:cNvPr>
          <p:cNvGrpSpPr/>
          <p:nvPr/>
        </p:nvGrpSpPr>
        <p:grpSpPr>
          <a:xfrm>
            <a:off x="3172795" y="5734173"/>
            <a:ext cx="6194742" cy="309206"/>
            <a:chOff x="3808522" y="5715431"/>
            <a:chExt cx="6194742" cy="309206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5D42DD7-023E-D0AB-38B4-9B3CCA68F2F0}"/>
                </a:ext>
              </a:extLst>
            </p:cNvPr>
            <p:cNvSpPr txBox="1"/>
            <p:nvPr/>
          </p:nvSpPr>
          <p:spPr>
            <a:xfrm>
              <a:off x="4001269" y="5747638"/>
              <a:ext cx="60019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  <a:cs typeface="Roboto" pitchFamily="2" charset="0"/>
                </a:rPr>
                <a:t>Level 9, Thuy Loi 4 Building, 286-288 Nguyen Xi Street, Binh Loi Trung Ward, </a:t>
              </a:r>
              <a:r>
                <a:rPr lang="en-US" sz="1200" dirty="0" err="1">
                  <a:solidFill>
                    <a:schemeClr val="bg1"/>
                  </a:solidFill>
                  <a:latin typeface="Roboto" pitchFamily="2" charset="0"/>
                  <a:ea typeface="Roboto" pitchFamily="2" charset="0"/>
                  <a:cs typeface="Roboto" pitchFamily="2" charset="0"/>
                </a:rPr>
                <a:t>HCM</a:t>
              </a:r>
              <a:r>
                <a:rPr lang="en-US" sz="12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  <a:cs typeface="Roboto" pitchFamily="2" charset="0"/>
                </a:rPr>
                <a:t> City</a:t>
              </a:r>
            </a:p>
          </p:txBody>
        </p:sp>
        <p:pic>
          <p:nvPicPr>
            <p:cNvPr id="49" name="Graphic 48" descr="Building outline">
              <a:extLst>
                <a:ext uri="{FF2B5EF4-FFF2-40B4-BE49-F238E27FC236}">
                  <a16:creationId xmlns:a16="http://schemas.microsoft.com/office/drawing/2014/main" id="{4D45C4BE-7B86-087A-5A96-56592DD662C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808522" y="5715431"/>
              <a:ext cx="278664" cy="2786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85117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3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3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4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4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4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4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4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4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4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4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5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5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5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5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" fill="hold">
                                          <p:stCondLst>
                                            <p:cond delay="9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2" fill="hold">
                                          <p:stCondLst>
                                            <p:cond delay="18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" fill="hold">
                                          <p:stCondLst>
                                            <p:cond delay="27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" fill="hold">
                                          <p:stCondLst>
                                            <p:cond delay="9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2" fill="hold">
                                          <p:stCondLst>
                                            <p:cond delay="18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2" fill="hold">
                                          <p:stCondLst>
                                            <p:cond delay="27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" fill="hold">
                                          <p:stCondLst>
                                            <p:cond delay="9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0" dur="2" fill="hold">
                                          <p:stCondLst>
                                            <p:cond delay="18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" fill="hold">
                                          <p:stCondLst>
                                            <p:cond delay="27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2" dur="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" fill="hold">
                                          <p:stCondLst>
                                            <p:cond delay="9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6" dur="2" fill="hold">
                                          <p:stCondLst>
                                            <p:cond delay="18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7" dur="2" fill="hold">
                                          <p:stCondLst>
                                            <p:cond delay="27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8" dur="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" fill="hold">
                                          <p:stCondLst>
                                            <p:cond delay="9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2" dur="2" fill="hold">
                                          <p:stCondLst>
                                            <p:cond delay="18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2" fill="hold">
                                          <p:stCondLst>
                                            <p:cond delay="27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4" dur="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" fill="hold">
                                          <p:stCondLst>
                                            <p:cond delay="9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8" dur="2" fill="hold">
                                          <p:stCondLst>
                                            <p:cond delay="18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" fill="hold">
                                          <p:stCondLst>
                                            <p:cond delay="27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0" dur="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" fill="hold">
                                          <p:stCondLst>
                                            <p:cond delay="9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4" dur="2" fill="hold">
                                          <p:stCondLst>
                                            <p:cond delay="18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" fill="hold">
                                          <p:stCondLst>
                                            <p:cond delay="27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6" dur="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2" fill="hold">
                                          <p:stCondLst>
                                            <p:cond delay="9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2" fill="hold">
                                          <p:stCondLst>
                                            <p:cond delay="18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2" fill="hold">
                                          <p:stCondLst>
                                            <p:cond delay="27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5" dur="2" fill="hold">
                                          <p:stCondLst>
                                            <p:cond delay="9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6" dur="2" fill="hold">
                                          <p:stCondLst>
                                            <p:cond delay="18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7" dur="2" fill="hold">
                                          <p:stCondLst>
                                            <p:cond delay="271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8" dur="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1" dur="2" fill="hold">
                                          <p:stCondLst>
                                            <p:cond delay="9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2" dur="2" fill="hold">
                                          <p:stCondLst>
                                            <p:cond delay="18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" fill="hold">
                                          <p:stCondLst>
                                            <p:cond delay="271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4" dur="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5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8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5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8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2565</TotalTime>
  <Words>3272</Words>
  <Application>Microsoft Office PowerPoint</Application>
  <PresentationFormat>Widescreen</PresentationFormat>
  <Paragraphs>385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Aptos</vt:lpstr>
      <vt:lpstr>Aptos Display</vt:lpstr>
      <vt:lpstr>Arial</vt:lpstr>
      <vt:lpstr>Roboto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Trusted SIC Overview</dc:title>
  <dc:creator>Quyên Lưu</dc:creator>
  <cp:lastModifiedBy>Quyên Lưu</cp:lastModifiedBy>
  <cp:revision>74</cp:revision>
  <dcterms:created xsi:type="dcterms:W3CDTF">2025-12-03T02:21:56Z</dcterms:created>
  <dcterms:modified xsi:type="dcterms:W3CDTF">2025-12-09T10:06:36Z</dcterms:modified>
</cp:coreProperties>
</file>